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5.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16.xml" ContentType="application/vnd.openxmlformats-officedocument.presentationml.slide+xml"/>
  <Override PartName="/ppt/slides/slide3.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77" r:id="rId6"/>
    <p:sldId id="261" r:id="rId7"/>
    <p:sldId id="262" r:id="rId8"/>
    <p:sldId id="263" r:id="rId9"/>
    <p:sldId id="278" r:id="rId10"/>
    <p:sldId id="279" r:id="rId11"/>
    <p:sldId id="280" r:id="rId12"/>
    <p:sldId id="281" r:id="rId13"/>
    <p:sldId id="267" r:id="rId14"/>
    <p:sldId id="282" r:id="rId15"/>
    <p:sldId id="283" r:id="rId16"/>
    <p:sldId id="270" r:id="rId17"/>
  </p:sldIdLst>
  <p:sldSz cx="12192000" cy="6858000"/>
  <p:notesSz cx="6858000" cy="9144000"/>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259"/>
    <p:restoredTop sz="94609"/>
  </p:normalViewPr>
  <p:slideViewPr>
    <p:cSldViewPr>
      <p:cViewPr varScale="1">
        <p:scale>
          <a:sx n="84" d="100"/>
          <a:sy n="84" d="100"/>
        </p:scale>
        <p:origin x="216" y="37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presProps" Target="presProps.xml"/><Relationship Id="rId8" Type="http://schemas.openxmlformats.org/officeDocument/2006/relationships/slide" Target="slides/slide7.xml"/><Relationship Id="rId2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7" Type="http://schemas.openxmlformats.org/officeDocument/2006/relationships/slide" Target="slides/slide6.xml"/><Relationship Id="rId20" Type="http://schemas.openxmlformats.org/officeDocument/2006/relationships/theme" Target="theme/theme1.xml"/><Relationship Id="rId16" Type="http://schemas.openxmlformats.org/officeDocument/2006/relationships/slide" Target="slides/slide15.xml"/><Relationship Id="rId2" Type="http://schemas.openxmlformats.org/officeDocument/2006/relationships/slide" Target="slides/slide1.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5" Type="http://schemas.openxmlformats.org/officeDocument/2006/relationships/slide" Target="slides/slide4.xml"/><Relationship Id="rId23"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viewProps" Target="viewProps.xml"/><Relationship Id="rId9" Type="http://schemas.openxmlformats.org/officeDocument/2006/relationships/slide" Target="slides/slide8.xml"/><Relationship Id="rId14" Type="http://schemas.openxmlformats.org/officeDocument/2006/relationships/slide" Target="slides/slide13.xml"/><Relationship Id="rId4" Type="http://schemas.openxmlformats.org/officeDocument/2006/relationships/slide" Target="slides/slide3.xml"/><Relationship Id="rId22"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25FE0B87-ECC5-44E0-AF17-7A61AC2AF9AF}" type="datetimeFigureOut">
              <a:rPr lang="en-US"/>
              <a:pPr>
                <a:defRPr/>
              </a:pPr>
              <a:t>2/22/24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09B7CFF-ADD2-4456-AD60-B94882F0255D}"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B3275505-2A11-43D1-9327-F018EBD2D2C3}" type="datetimeFigureOut">
              <a:rPr lang="en-US"/>
              <a:pPr>
                <a:defRPr/>
              </a:pPr>
              <a:t>2/22/24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336CB81-C678-4B9E-A38B-BE1FAC5AD507}"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798396D6-AA45-4F78-91E0-0B91202C2F02}" type="datetimeFigureOut">
              <a:rPr lang="en-US"/>
              <a:pPr>
                <a:defRPr/>
              </a:pPr>
              <a:t>2/22/24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7DD9636-D157-458D-B195-58DD14C592D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BCDD83B3-B518-4E63-88B0-9C66B4A52FA9}" type="datetimeFigureOut">
              <a:rPr lang="en-US"/>
              <a:pPr>
                <a:defRPr/>
              </a:pPr>
              <a:t>2/22/24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041A7EA-B4FE-4C32-BE02-4A8F4588292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09BB4985-DADA-41F0-ABA6-82E13AA905BC}" type="datetimeFigureOut">
              <a:rPr lang="en-US"/>
              <a:pPr>
                <a:defRPr/>
              </a:pPr>
              <a:t>2/22/24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A53CE57-4DDA-4FE0-88AA-E873593C6C96}"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EAAACA0C-4CD1-42C5-9B71-AB505C008E19}" type="datetimeFigureOut">
              <a:rPr lang="en-US"/>
              <a:pPr>
                <a:defRPr/>
              </a:pPr>
              <a:t>2/22/24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952F345-D49E-48C6-951D-5E0D9E9A7DFF}"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4850A309-8984-4CEE-99CC-6A01C81657A2}" type="datetimeFigureOut">
              <a:rPr lang="en-US"/>
              <a:pPr>
                <a:defRPr/>
              </a:pPr>
              <a:t>2/22/24</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9C04BBE1-37D7-47A5-9BEC-2C8190ED403A}"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EFA7FEE2-E245-4BC9-9CB5-A0AD3B5AACC7}" type="datetimeFigureOut">
              <a:rPr lang="en-US"/>
              <a:pPr>
                <a:defRPr/>
              </a:pPr>
              <a:t>2/22/24</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8058ADA5-FD93-44F2-8238-F56AB728DAF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0FAD9F5-D727-478E-A700-771F8FE93F86}" type="datetimeFigureOut">
              <a:rPr lang="en-US"/>
              <a:pPr>
                <a:defRPr/>
              </a:pPr>
              <a:t>2/22/24</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930DE358-3A10-4FE6-93F5-5BE28B974274}"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72CE9DBF-31B0-4902-8C10-65448FEFDCAA}" type="datetimeFigureOut">
              <a:rPr lang="en-US"/>
              <a:pPr>
                <a:defRPr/>
              </a:pPr>
              <a:t>2/22/24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87D24A4-20E0-4F44-9E9A-B4CC615187A4}"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A7A78E93-660B-4FFF-A76C-E97094AB2A74}" type="datetimeFigureOut">
              <a:rPr lang="en-US"/>
              <a:pPr>
                <a:defRPr/>
              </a:pPr>
              <a:t>2/22/24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1432ACD-D955-4124-8BE0-70149E1D281C}"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609600" y="1600201"/>
            <a:ext cx="109728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B94009CB-2D61-439A-A6BC-BB7CAC2ED228}" type="datetimeFigureOut">
              <a:rPr lang="en-US"/>
              <a:pPr>
                <a:defRPr/>
              </a:pPr>
              <a:t>2/22/24</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6FC68957-0AA8-4D25-8F4D-B5EA22F32B0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050" name="Title 1"/>
          <p:cNvSpPr>
            <a:spLocks noGrp="1"/>
          </p:cNvSpPr>
          <p:nvPr>
            <p:ph type="ctrTitle"/>
          </p:nvPr>
        </p:nvSpPr>
        <p:spPr>
          <a:xfrm>
            <a:off x="2209800" y="304801"/>
            <a:ext cx="7772400" cy="1470025"/>
          </a:xfrm>
        </p:spPr>
        <p:txBody>
          <a:bodyPr/>
          <a:lstStyle/>
          <a:p>
            <a:r>
              <a:rPr lang="en-US" b="1" dirty="0" smtClean="0">
                <a:solidFill>
                  <a:schemeClr val="bg1"/>
                </a:solidFill>
                <a:latin typeface="Myriad Pro" pitchFamily="34" charset="0"/>
              </a:rPr>
              <a:t>Transnational Activities Among Nigerien Migrant Beggars in Accra, Ghana.</a:t>
            </a:r>
            <a:endParaRPr lang="en-US" b="1" dirty="0">
              <a:solidFill>
                <a:schemeClr val="bg1"/>
              </a:solidFill>
              <a:latin typeface="Myriad Pro" pitchFamily="34" charset="0"/>
            </a:endParaRPr>
          </a:p>
        </p:txBody>
      </p:sp>
      <p:sp>
        <p:nvSpPr>
          <p:cNvPr id="2051" name="Subtitle 2"/>
          <p:cNvSpPr>
            <a:spLocks noGrp="1"/>
          </p:cNvSpPr>
          <p:nvPr>
            <p:ph type="subTitle" idx="1"/>
          </p:nvPr>
        </p:nvSpPr>
        <p:spPr>
          <a:xfrm>
            <a:off x="2895600" y="3200400"/>
            <a:ext cx="6400800" cy="914400"/>
          </a:xfrm>
        </p:spPr>
        <p:txBody>
          <a:bodyPr/>
          <a:lstStyle/>
          <a:p>
            <a:pPr lvl="0">
              <a:spcBef>
                <a:spcPts val="0"/>
              </a:spcBef>
              <a:spcAft>
                <a:spcPts val="0"/>
              </a:spcAft>
            </a:pPr>
            <a:r>
              <a:rPr lang="en-US" sz="2000" dirty="0" err="1"/>
              <a:t>Owusuaa</a:t>
            </a:r>
            <a:r>
              <a:rPr lang="en-US" sz="2000" dirty="0"/>
              <a:t> </a:t>
            </a:r>
            <a:r>
              <a:rPr lang="en-US" sz="2000" dirty="0" err="1"/>
              <a:t>Eshia</a:t>
            </a:r>
            <a:endParaRPr lang="en-US" sz="2000" dirty="0"/>
          </a:p>
          <a:p>
            <a:pPr lvl="0">
              <a:spcBef>
                <a:spcPts val="0"/>
              </a:spcBef>
              <a:spcAft>
                <a:spcPts val="0"/>
              </a:spcAft>
            </a:pPr>
            <a:r>
              <a:rPr lang="en-US" sz="2000" dirty="0"/>
              <a:t>PhD Candidate, Centre for Migration Studies</a:t>
            </a:r>
          </a:p>
          <a:p>
            <a:pPr lvl="0">
              <a:spcBef>
                <a:spcPts val="0"/>
              </a:spcBef>
              <a:spcAft>
                <a:spcPts val="0"/>
              </a:spcAft>
            </a:pPr>
            <a:r>
              <a:rPr lang="en-US" sz="2000" dirty="0"/>
              <a:t>University of </a:t>
            </a:r>
            <a:r>
              <a:rPr lang="en-US" sz="2000" dirty="0" smtClean="0"/>
              <a:t>Ghana</a:t>
            </a:r>
          </a:p>
          <a:p>
            <a:pPr lvl="0">
              <a:spcBef>
                <a:spcPts val="0"/>
              </a:spcBef>
              <a:spcAft>
                <a:spcPts val="0"/>
              </a:spcAft>
            </a:pPr>
            <a:r>
              <a:rPr lang="en-US" sz="2000" dirty="0" smtClean="0"/>
              <a:t>22/02/2024</a:t>
            </a:r>
            <a:endParaRPr lang="en-US" sz="2000" dirty="0"/>
          </a:p>
          <a:p>
            <a:endParaRPr lang="en-US" b="1" dirty="0">
              <a:solidFill>
                <a:schemeClr val="bg1"/>
              </a:solidFill>
              <a:latin typeface="Myriad Pro"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bg1"/>
                </a:solidFill>
                <a:latin typeface="Myriad Pro" pitchFamily="34" charset="0"/>
              </a:rPr>
              <a:t>Finding: Investments</a:t>
            </a:r>
            <a:endParaRPr lang="en-US" dirty="0"/>
          </a:p>
        </p:txBody>
      </p:sp>
      <p:sp>
        <p:nvSpPr>
          <p:cNvPr id="3" name="Content Placeholder 2"/>
          <p:cNvSpPr>
            <a:spLocks noGrp="1"/>
          </p:cNvSpPr>
          <p:nvPr>
            <p:ph sz="half" idx="1"/>
          </p:nvPr>
        </p:nvSpPr>
        <p:spPr/>
        <p:txBody>
          <a:bodyPr/>
          <a:lstStyle/>
          <a:p>
            <a:pPr marL="0" indent="0" algn="just">
              <a:buNone/>
            </a:pPr>
            <a:r>
              <a:rPr lang="en-US" sz="1600" dirty="0">
                <a:latin typeface="Times New Roman" charset="0"/>
                <a:ea typeface="Times New Roman" charset="0"/>
                <a:cs typeface="Times New Roman" charset="0"/>
              </a:rPr>
              <a:t>Remittances are directed into investments especially in housing, land, home improvement entrepreneurial activities and financial investments (</a:t>
            </a:r>
            <a:r>
              <a:rPr lang="en-US" sz="1600" dirty="0" err="1">
                <a:latin typeface="Times New Roman" charset="0"/>
                <a:ea typeface="Times New Roman" charset="0"/>
                <a:cs typeface="Times New Roman" charset="0"/>
              </a:rPr>
              <a:t>Mazzucato</a:t>
            </a:r>
            <a:r>
              <a:rPr lang="en-US" sz="1600" dirty="0">
                <a:latin typeface="Times New Roman" charset="0"/>
                <a:ea typeface="Times New Roman" charset="0"/>
                <a:cs typeface="Times New Roman" charset="0"/>
              </a:rPr>
              <a:t> et al 2005; </a:t>
            </a:r>
            <a:r>
              <a:rPr lang="en-US" sz="1600" dirty="0" err="1">
                <a:latin typeface="Times New Roman" charset="0"/>
                <a:ea typeface="Times New Roman" charset="0"/>
                <a:cs typeface="Times New Roman" charset="0"/>
              </a:rPr>
              <a:t>Riccio</a:t>
            </a:r>
            <a:r>
              <a:rPr lang="en-US" sz="1600" dirty="0">
                <a:latin typeface="Times New Roman" charset="0"/>
                <a:ea typeface="Times New Roman" charset="0"/>
                <a:cs typeface="Times New Roman" charset="0"/>
              </a:rPr>
              <a:t>, 2008; </a:t>
            </a:r>
            <a:r>
              <a:rPr lang="en-US" sz="1600" dirty="0" err="1">
                <a:latin typeface="Times New Roman" charset="0"/>
                <a:ea typeface="Times New Roman" charset="0"/>
                <a:cs typeface="Times New Roman" charset="0"/>
              </a:rPr>
              <a:t>Keister</a:t>
            </a:r>
            <a:r>
              <a:rPr lang="en-US" sz="1600" dirty="0">
                <a:latin typeface="Times New Roman" charset="0"/>
                <a:ea typeface="Times New Roman" charset="0"/>
                <a:cs typeface="Times New Roman" charset="0"/>
              </a:rPr>
              <a:t> et al, 2019).</a:t>
            </a:r>
          </a:p>
          <a:p>
            <a:pPr marL="0" indent="0" algn="just">
              <a:buNone/>
            </a:pPr>
            <a:endParaRPr lang="en-US" sz="1600" dirty="0">
              <a:latin typeface="Times New Roman" charset="0"/>
              <a:ea typeface="Times New Roman" charset="0"/>
              <a:cs typeface="Times New Roman" charset="0"/>
            </a:endParaRPr>
          </a:p>
          <a:p>
            <a:pPr algn="just"/>
            <a:r>
              <a:rPr lang="en-US" sz="1600" dirty="0">
                <a:latin typeface="Times New Roman" charset="0"/>
                <a:ea typeface="Times New Roman" charset="0"/>
                <a:cs typeface="Times New Roman" charset="0"/>
              </a:rPr>
              <a:t>With regards to investments it is the males who reported investing most of their earnings in their farms.</a:t>
            </a:r>
          </a:p>
          <a:p>
            <a:pPr algn="just"/>
            <a:endParaRPr lang="en-US" sz="1600" dirty="0">
              <a:latin typeface="Times New Roman" charset="0"/>
              <a:ea typeface="Times New Roman" charset="0"/>
              <a:cs typeface="Times New Roman" charset="0"/>
            </a:endParaRPr>
          </a:p>
          <a:p>
            <a:r>
              <a:rPr lang="en-US" sz="1600" dirty="0">
                <a:latin typeface="Times New Roman" charset="0"/>
                <a:ea typeface="Times New Roman" charset="0"/>
                <a:cs typeface="Times New Roman" charset="0"/>
              </a:rPr>
              <a:t>5 of the females send money to support their spouses’ farm work. </a:t>
            </a:r>
          </a:p>
          <a:p>
            <a:endParaRPr lang="en-US" sz="1600" dirty="0">
              <a:latin typeface="Times New Roman" charset="0"/>
              <a:ea typeface="Times New Roman" charset="0"/>
              <a:cs typeface="Times New Roman" charset="0"/>
            </a:endParaRPr>
          </a:p>
          <a:p>
            <a:r>
              <a:rPr lang="en-US" sz="1600" dirty="0">
                <a:latin typeface="Times New Roman" charset="0"/>
                <a:ea typeface="Times New Roman" charset="0"/>
                <a:cs typeface="Times New Roman" charset="0"/>
              </a:rPr>
              <a:t>Recipients (husbands, elder children and other relatives)</a:t>
            </a:r>
          </a:p>
          <a:p>
            <a:endParaRPr lang="en-US" sz="1600" dirty="0">
              <a:latin typeface="Times New Roman" charset="0"/>
              <a:ea typeface="Times New Roman" charset="0"/>
              <a:cs typeface="Times New Roman" charset="0"/>
            </a:endParaRPr>
          </a:p>
          <a:p>
            <a:r>
              <a:rPr lang="en-US" sz="1600" dirty="0">
                <a:latin typeface="Times New Roman" charset="0"/>
                <a:ea typeface="Times New Roman" charset="0"/>
                <a:cs typeface="Times New Roman" charset="0"/>
              </a:rPr>
              <a:t>Saving to invest in farmland and also trade. Contrary to Ghanaian unskilled migrants abroad, they save to invest in houses and businesses (</a:t>
            </a:r>
            <a:r>
              <a:rPr lang="en-US" sz="1600" dirty="0" err="1">
                <a:latin typeface="Times New Roman" charset="0"/>
                <a:ea typeface="Times New Roman" charset="0"/>
                <a:cs typeface="Times New Roman" charset="0"/>
              </a:rPr>
              <a:t>Asiedu</a:t>
            </a:r>
            <a:r>
              <a:rPr lang="en-US" sz="1600" dirty="0">
                <a:latin typeface="Times New Roman" charset="0"/>
                <a:ea typeface="Times New Roman" charset="0"/>
                <a:cs typeface="Times New Roman" charset="0"/>
              </a:rPr>
              <a:t>, 2005).</a:t>
            </a:r>
            <a:r>
              <a:rPr lang="en-US" sz="1800" dirty="0"/>
              <a:t> </a:t>
            </a:r>
          </a:p>
          <a:p>
            <a:endParaRPr lang="en-US" sz="1800" dirty="0"/>
          </a:p>
        </p:txBody>
      </p:sp>
      <p:sp>
        <p:nvSpPr>
          <p:cNvPr id="4" name="Content Placeholder 3"/>
          <p:cNvSpPr>
            <a:spLocks noGrp="1"/>
          </p:cNvSpPr>
          <p:nvPr>
            <p:ph sz="half" idx="2"/>
          </p:nvPr>
        </p:nvSpPr>
        <p:spPr/>
        <p:txBody>
          <a:bodyPr/>
          <a:lstStyle/>
          <a:p>
            <a:pPr marL="0" indent="0" algn="just">
              <a:buNone/>
            </a:pPr>
            <a:endParaRPr lang="en-US" sz="1800" dirty="0" smtClean="0"/>
          </a:p>
          <a:p>
            <a:pPr marL="0" indent="0" algn="just">
              <a:buNone/>
            </a:pPr>
            <a:r>
              <a:rPr lang="en-US" sz="1800" i="1" dirty="0" smtClean="0">
                <a:latin typeface="Times New Roman" charset="0"/>
                <a:ea typeface="Times New Roman" charset="0"/>
                <a:cs typeface="Times New Roman" charset="0"/>
              </a:rPr>
              <a:t>“</a:t>
            </a:r>
            <a:r>
              <a:rPr lang="en-US" sz="1800" i="1" dirty="0">
                <a:latin typeface="Times New Roman" charset="0"/>
                <a:ea typeface="Times New Roman" charset="0"/>
                <a:cs typeface="Times New Roman" charset="0"/>
              </a:rPr>
              <a:t>Yes, I send money home to my children and relatives to work on my farm when the rain starts, I just visit ones a while, come back and continue my work” (</a:t>
            </a:r>
            <a:r>
              <a:rPr lang="en-US" sz="1800" i="1" dirty="0" err="1">
                <a:latin typeface="Times New Roman" charset="0"/>
                <a:ea typeface="Times New Roman" charset="0"/>
                <a:cs typeface="Times New Roman" charset="0"/>
              </a:rPr>
              <a:t>Habala</a:t>
            </a:r>
            <a:r>
              <a:rPr lang="en-US" sz="1800" i="1" dirty="0">
                <a:latin typeface="Times New Roman" charset="0"/>
                <a:ea typeface="Times New Roman" charset="0"/>
                <a:cs typeface="Times New Roman" charset="0"/>
              </a:rPr>
              <a:t>, M, 64, 1).</a:t>
            </a:r>
          </a:p>
          <a:p>
            <a:pPr marL="0" indent="0" algn="just">
              <a:buNone/>
            </a:pPr>
            <a:endParaRPr lang="en-US" sz="1800" i="1" dirty="0">
              <a:latin typeface="Times New Roman" charset="0"/>
              <a:ea typeface="Times New Roman" charset="0"/>
              <a:cs typeface="Times New Roman" charset="0"/>
            </a:endParaRPr>
          </a:p>
          <a:p>
            <a:pPr marL="0" indent="0" algn="just">
              <a:buNone/>
            </a:pPr>
            <a:r>
              <a:rPr lang="en-US" sz="1800" i="1" dirty="0">
                <a:latin typeface="Times New Roman" charset="0"/>
                <a:ea typeface="Times New Roman" charset="0"/>
                <a:cs typeface="Times New Roman" charset="0"/>
              </a:rPr>
              <a:t>“I sometimes send money to my husband to help him prepare the land for planting and when there is a problem with the silo I send money for it to be fixed. I also send money for food. Food shortage is a big problem back home, I have to do all I can to help so we can have enough food at home” (</a:t>
            </a:r>
            <a:r>
              <a:rPr lang="en-US" sz="1800" i="1" dirty="0" err="1">
                <a:latin typeface="Times New Roman" charset="0"/>
                <a:ea typeface="Times New Roman" charset="0"/>
                <a:cs typeface="Times New Roman" charset="0"/>
              </a:rPr>
              <a:t>Meadu</a:t>
            </a:r>
            <a:r>
              <a:rPr lang="en-US" sz="1800" i="1" dirty="0">
                <a:latin typeface="Times New Roman" charset="0"/>
                <a:ea typeface="Times New Roman" charset="0"/>
                <a:cs typeface="Times New Roman" charset="0"/>
              </a:rPr>
              <a:t>, F, 47, 4). </a:t>
            </a:r>
          </a:p>
          <a:p>
            <a:pPr algn="just"/>
            <a:endParaRPr lang="en-US" sz="1800" i="1" dirty="0">
              <a:latin typeface="Times New Roman" charset="0"/>
              <a:ea typeface="Times New Roman" charset="0"/>
              <a:cs typeface="Times New Roman" charset="0"/>
            </a:endParaRPr>
          </a:p>
          <a:p>
            <a:endParaRPr lang="en-US" sz="1800" dirty="0"/>
          </a:p>
        </p:txBody>
      </p:sp>
    </p:spTree>
    <p:extLst>
      <p:ext uri="{BB962C8B-B14F-4D97-AF65-F5344CB8AC3E}">
        <p14:creationId xmlns:p14="http://schemas.microsoft.com/office/powerpoint/2010/main" val="13722717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bg1"/>
                </a:solidFill>
                <a:latin typeface="Myriad Pro" pitchFamily="34" charset="0"/>
              </a:rPr>
              <a:t>Finding: Visits to homeland</a:t>
            </a:r>
            <a:endParaRPr lang="en-US" dirty="0"/>
          </a:p>
        </p:txBody>
      </p:sp>
      <p:sp>
        <p:nvSpPr>
          <p:cNvPr id="3" name="Content Placeholder 2"/>
          <p:cNvSpPr>
            <a:spLocks noGrp="1"/>
          </p:cNvSpPr>
          <p:nvPr>
            <p:ph sz="half" idx="1"/>
          </p:nvPr>
        </p:nvSpPr>
        <p:spPr/>
        <p:txBody>
          <a:bodyPr/>
          <a:lstStyle/>
          <a:p>
            <a:pPr algn="just"/>
            <a:r>
              <a:rPr lang="en-US" sz="1800" dirty="0"/>
              <a:t>8 out of the 27 participants have visited home between 2 to 4 time</a:t>
            </a:r>
            <a:r>
              <a:rPr lang="en-US" sz="1800" dirty="0" smtClean="0"/>
              <a:t>.</a:t>
            </a:r>
            <a:endParaRPr lang="en-US" sz="1800" dirty="0"/>
          </a:p>
          <a:p>
            <a:r>
              <a:rPr lang="en-US" sz="1800" dirty="0"/>
              <a:t>Majority do not have any intentions to return any time soon. (</a:t>
            </a:r>
            <a:r>
              <a:rPr lang="en-US" sz="1800" dirty="0" err="1"/>
              <a:t>Dako-Gyeke</a:t>
            </a:r>
            <a:r>
              <a:rPr lang="en-US" sz="1800" dirty="0"/>
              <a:t>, 2020</a:t>
            </a:r>
            <a:r>
              <a:rPr lang="en-US" sz="1800" dirty="0" smtClean="0"/>
              <a:t>).</a:t>
            </a:r>
            <a:endParaRPr lang="en-US" sz="1800" dirty="0"/>
          </a:p>
          <a:p>
            <a:pPr algn="just"/>
            <a:r>
              <a:rPr lang="en-US" sz="1800" dirty="0"/>
              <a:t>The home visits by males are usually short while most female beggars stay until they run out of cash before they come back. </a:t>
            </a:r>
          </a:p>
          <a:p>
            <a:r>
              <a:rPr lang="en-US" sz="1800" dirty="0"/>
              <a:t>Purpose of return ( migration goal achieved, checking on their investments, motive of helping others to migrate, ill-health</a:t>
            </a:r>
            <a:r>
              <a:rPr lang="en-US" sz="1800" dirty="0" smtClean="0"/>
              <a:t>).</a:t>
            </a:r>
          </a:p>
          <a:p>
            <a:pPr marL="0" indent="0" algn="just">
              <a:buNone/>
            </a:pPr>
            <a:r>
              <a:rPr lang="en-GB" sz="1800" i="1" dirty="0">
                <a:latin typeface="Times New Roman" charset="0"/>
                <a:ea typeface="Times New Roman" charset="0"/>
                <a:cs typeface="Times New Roman" charset="0"/>
              </a:rPr>
              <a:t>“I will return when Allah gives me what I came here for, until then I don</a:t>
            </a:r>
            <a:r>
              <a:rPr lang="mr-IN" sz="1800" i="1" dirty="0">
                <a:latin typeface="Times New Roman" charset="0"/>
                <a:ea typeface="Times New Roman" charset="0"/>
                <a:cs typeface="Times New Roman" charset="0"/>
              </a:rPr>
              <a:t>’</a:t>
            </a:r>
            <a:r>
              <a:rPr lang="en-GB" sz="1800" i="1" dirty="0">
                <a:latin typeface="Times New Roman" charset="0"/>
                <a:ea typeface="Times New Roman" charset="0"/>
                <a:cs typeface="Times New Roman" charset="0"/>
              </a:rPr>
              <a:t>t think I can go back” (Abi, F, 50, 3)</a:t>
            </a:r>
          </a:p>
          <a:p>
            <a:pPr marL="0" indent="0" algn="just">
              <a:buNone/>
            </a:pPr>
            <a:endParaRPr lang="en-GB" sz="1800" i="1" dirty="0">
              <a:latin typeface="Times New Roman" charset="0"/>
              <a:ea typeface="Times New Roman" charset="0"/>
              <a:cs typeface="Times New Roman" charset="0"/>
            </a:endParaRPr>
          </a:p>
          <a:p>
            <a:pPr marL="0" indent="0" algn="just">
              <a:buNone/>
            </a:pPr>
            <a:r>
              <a:rPr lang="en-GB" sz="1800" i="1" dirty="0">
                <a:latin typeface="Times New Roman" charset="0"/>
                <a:ea typeface="Times New Roman" charset="0"/>
                <a:cs typeface="Times New Roman" charset="0"/>
              </a:rPr>
              <a:t>“ Since I came over 8 years ago, I’ve been home 4 times to supervise the  progress of my farm’.” (</a:t>
            </a:r>
            <a:r>
              <a:rPr lang="en-GB" sz="1800" i="1" dirty="0" err="1">
                <a:latin typeface="Times New Roman" charset="0"/>
                <a:ea typeface="Times New Roman" charset="0"/>
                <a:cs typeface="Times New Roman" charset="0"/>
              </a:rPr>
              <a:t>Hadala</a:t>
            </a:r>
            <a:r>
              <a:rPr lang="en-GB" sz="1800" i="1" dirty="0">
                <a:latin typeface="Times New Roman" charset="0"/>
                <a:ea typeface="Times New Roman" charset="0"/>
                <a:cs typeface="Times New Roman" charset="0"/>
              </a:rPr>
              <a:t>, M, 64, 1)</a:t>
            </a:r>
          </a:p>
          <a:p>
            <a:endParaRPr lang="en-US" sz="1800" dirty="0"/>
          </a:p>
        </p:txBody>
      </p:sp>
      <p:sp>
        <p:nvSpPr>
          <p:cNvPr id="4" name="Content Placeholder 3"/>
          <p:cNvSpPr>
            <a:spLocks noGrp="1"/>
          </p:cNvSpPr>
          <p:nvPr>
            <p:ph sz="half" idx="2"/>
          </p:nvPr>
        </p:nvSpPr>
        <p:spPr/>
        <p:txBody>
          <a:bodyPr/>
          <a:lstStyle/>
          <a:p>
            <a:pPr marL="0" indent="0" algn="just">
              <a:buNone/>
            </a:pPr>
            <a:endParaRPr lang="en-GB" sz="1800" dirty="0" smtClean="0"/>
          </a:p>
          <a:p>
            <a:pPr marL="0" indent="0" algn="just">
              <a:buNone/>
            </a:pPr>
            <a:endParaRPr lang="en-GB" sz="1800" i="1" dirty="0" smtClean="0">
              <a:latin typeface="Times New Roman" charset="0"/>
              <a:ea typeface="Times New Roman" charset="0"/>
              <a:cs typeface="Times New Roman" charset="0"/>
            </a:endParaRPr>
          </a:p>
          <a:p>
            <a:pPr marL="0" indent="0" algn="just">
              <a:buNone/>
            </a:pPr>
            <a:endParaRPr lang="en-GB" sz="1800" i="1" dirty="0">
              <a:latin typeface="Times New Roman" charset="0"/>
              <a:ea typeface="Times New Roman" charset="0"/>
              <a:cs typeface="Times New Roman" charset="0"/>
            </a:endParaRPr>
          </a:p>
          <a:p>
            <a:pPr marL="0" indent="0" algn="just">
              <a:buNone/>
            </a:pPr>
            <a:endParaRPr lang="en-GB" sz="1800" i="1" dirty="0" smtClean="0">
              <a:latin typeface="Times New Roman" charset="0"/>
              <a:ea typeface="Times New Roman" charset="0"/>
              <a:cs typeface="Times New Roman" charset="0"/>
            </a:endParaRPr>
          </a:p>
          <a:p>
            <a:pPr marL="0" indent="0" algn="just">
              <a:buNone/>
            </a:pPr>
            <a:endParaRPr lang="en-GB" sz="1800" i="1" dirty="0">
              <a:latin typeface="Times New Roman" charset="0"/>
              <a:ea typeface="Times New Roman" charset="0"/>
              <a:cs typeface="Times New Roman" charset="0"/>
            </a:endParaRPr>
          </a:p>
          <a:p>
            <a:endParaRPr lang="en-US" sz="1800" i="1" dirty="0">
              <a:latin typeface="Times New Roman" charset="0"/>
              <a:ea typeface="Times New Roman" charset="0"/>
              <a:cs typeface="Times New Roman" charset="0"/>
            </a:endParaRPr>
          </a:p>
        </p:txBody>
      </p:sp>
      <p:pic>
        <p:nvPicPr>
          <p:cNvPr id="5" name="Picture 4" descr="Village_maradi_niger.jpg"/>
          <p:cNvPicPr/>
          <p:nvPr/>
        </p:nvPicPr>
        <p:blipFill>
          <a:blip r:embed="rId2">
            <a:extLst>
              <a:ext uri="{28A0092B-C50C-407E-A947-70E740481C1C}">
                <a14:useLocalDpi xmlns:a14="http://schemas.microsoft.com/office/drawing/2010/main" val="0"/>
              </a:ext>
            </a:extLst>
          </a:blip>
          <a:srcRect/>
          <a:stretch>
            <a:fillRect/>
          </a:stretch>
        </p:blipFill>
        <p:spPr bwMode="auto">
          <a:xfrm>
            <a:off x="6477000" y="1752600"/>
            <a:ext cx="5562600" cy="4191000"/>
          </a:xfrm>
          <a:prstGeom prst="rect">
            <a:avLst/>
          </a:prstGeom>
          <a:noFill/>
          <a:ln>
            <a:noFill/>
          </a:ln>
        </p:spPr>
      </p:pic>
    </p:spTree>
    <p:extLst>
      <p:ext uri="{BB962C8B-B14F-4D97-AF65-F5344CB8AC3E}">
        <p14:creationId xmlns:p14="http://schemas.microsoft.com/office/powerpoint/2010/main" val="20307050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bg1"/>
                </a:solidFill>
                <a:latin typeface="Myriad Pro" pitchFamily="34" charset="0"/>
              </a:rPr>
              <a:t>Finding: Contacting the left behind</a:t>
            </a:r>
            <a:endParaRPr lang="en-US" dirty="0"/>
          </a:p>
        </p:txBody>
      </p:sp>
      <p:sp>
        <p:nvSpPr>
          <p:cNvPr id="3" name="Content Placeholder 2"/>
          <p:cNvSpPr>
            <a:spLocks noGrp="1"/>
          </p:cNvSpPr>
          <p:nvPr>
            <p:ph sz="half" idx="1"/>
          </p:nvPr>
        </p:nvSpPr>
        <p:spPr/>
        <p:txBody>
          <a:bodyPr/>
          <a:lstStyle/>
          <a:p>
            <a:pPr algn="just"/>
            <a:r>
              <a:rPr lang="en-US" sz="1800" dirty="0">
                <a:latin typeface="Times New Roman" charset="0"/>
                <a:ea typeface="Times New Roman" charset="0"/>
                <a:cs typeface="Times New Roman" charset="0"/>
              </a:rPr>
              <a:t>Most  beggars contact home often via mobile phones.</a:t>
            </a:r>
          </a:p>
          <a:p>
            <a:pPr algn="just"/>
            <a:endParaRPr lang="en-US" sz="1800" dirty="0">
              <a:latin typeface="Times New Roman" charset="0"/>
              <a:ea typeface="Times New Roman" charset="0"/>
              <a:cs typeface="Times New Roman" charset="0"/>
            </a:endParaRPr>
          </a:p>
          <a:p>
            <a:pPr algn="just"/>
            <a:r>
              <a:rPr lang="en-US" sz="1800" dirty="0">
                <a:latin typeface="Times New Roman" charset="0"/>
                <a:ea typeface="Times New Roman" charset="0"/>
                <a:cs typeface="Times New Roman" charset="0"/>
              </a:rPr>
              <a:t>15 had phones, 8 use mobile vendors, 4 use phone of family members. </a:t>
            </a:r>
          </a:p>
          <a:p>
            <a:pPr algn="just"/>
            <a:endParaRPr lang="en-US" sz="1800" dirty="0">
              <a:latin typeface="Times New Roman" charset="0"/>
              <a:ea typeface="Times New Roman" charset="0"/>
              <a:cs typeface="Times New Roman" charset="0"/>
            </a:endParaRPr>
          </a:p>
          <a:p>
            <a:pPr algn="just"/>
            <a:r>
              <a:rPr lang="en-US" sz="1800" dirty="0">
                <a:latin typeface="Times New Roman" charset="0"/>
                <a:ea typeface="Times New Roman" charset="0"/>
                <a:cs typeface="Times New Roman" charset="0"/>
              </a:rPr>
              <a:t>Majority call at least twice in a week. </a:t>
            </a:r>
          </a:p>
          <a:p>
            <a:pPr algn="just"/>
            <a:endParaRPr lang="en-US" sz="1800" dirty="0">
              <a:latin typeface="Times New Roman" charset="0"/>
              <a:ea typeface="Times New Roman" charset="0"/>
              <a:cs typeface="Times New Roman" charset="0"/>
            </a:endParaRPr>
          </a:p>
          <a:p>
            <a:pPr algn="just"/>
            <a:r>
              <a:rPr lang="en-US" sz="1800" dirty="0">
                <a:latin typeface="Times New Roman" charset="0"/>
                <a:ea typeface="Times New Roman" charset="0"/>
                <a:cs typeface="Times New Roman" charset="0"/>
              </a:rPr>
              <a:t>Purpose (greetings, find out if they are okay, give and receive information)</a:t>
            </a:r>
          </a:p>
          <a:p>
            <a:endParaRPr lang="en-US" sz="1800" dirty="0"/>
          </a:p>
        </p:txBody>
      </p:sp>
      <p:sp>
        <p:nvSpPr>
          <p:cNvPr id="4" name="Content Placeholder 3"/>
          <p:cNvSpPr>
            <a:spLocks noGrp="1"/>
          </p:cNvSpPr>
          <p:nvPr>
            <p:ph sz="half" idx="2"/>
          </p:nvPr>
        </p:nvSpPr>
        <p:spPr/>
        <p:txBody>
          <a:bodyPr/>
          <a:lstStyle/>
          <a:p>
            <a:pPr algn="just"/>
            <a:endParaRPr lang="en-US" sz="1800" i="1" dirty="0" smtClean="0">
              <a:latin typeface="Times New Roman" charset="0"/>
              <a:ea typeface="Times New Roman" charset="0"/>
              <a:cs typeface="Times New Roman" charset="0"/>
            </a:endParaRPr>
          </a:p>
          <a:p>
            <a:pPr algn="just"/>
            <a:endParaRPr lang="en-US" sz="1800" i="1" dirty="0">
              <a:latin typeface="Times New Roman" charset="0"/>
              <a:ea typeface="Times New Roman" charset="0"/>
              <a:cs typeface="Times New Roman" charset="0"/>
            </a:endParaRPr>
          </a:p>
          <a:p>
            <a:pPr algn="just"/>
            <a:endParaRPr lang="en-US" sz="1800" i="1" dirty="0" smtClean="0">
              <a:latin typeface="Times New Roman" charset="0"/>
              <a:ea typeface="Times New Roman" charset="0"/>
              <a:cs typeface="Times New Roman" charset="0"/>
            </a:endParaRPr>
          </a:p>
          <a:p>
            <a:pPr algn="just"/>
            <a:r>
              <a:rPr lang="en-US" sz="1800" i="1" dirty="0" smtClean="0">
                <a:latin typeface="Times New Roman" charset="0"/>
                <a:ea typeface="Times New Roman" charset="0"/>
                <a:cs typeface="Times New Roman" charset="0"/>
              </a:rPr>
              <a:t>“I </a:t>
            </a:r>
            <a:r>
              <a:rPr lang="en-US" sz="1800" i="1" dirty="0">
                <a:latin typeface="Times New Roman" charset="0"/>
                <a:ea typeface="Times New Roman" charset="0"/>
                <a:cs typeface="Times New Roman" charset="0"/>
              </a:rPr>
              <a:t>call my daughters often to find out if they are ok because when we were coming they had no food. I often send them money for food </a:t>
            </a:r>
            <a:r>
              <a:rPr lang="en-US" sz="1800" i="1" dirty="0" smtClean="0">
                <a:latin typeface="Times New Roman" charset="0"/>
                <a:ea typeface="Times New Roman" charset="0"/>
                <a:cs typeface="Times New Roman" charset="0"/>
              </a:rPr>
              <a:t>“(</a:t>
            </a:r>
            <a:r>
              <a:rPr lang="en-US" sz="1800" i="1" dirty="0" err="1">
                <a:latin typeface="Times New Roman" charset="0"/>
                <a:ea typeface="Times New Roman" charset="0"/>
                <a:cs typeface="Times New Roman" charset="0"/>
              </a:rPr>
              <a:t>Auda</a:t>
            </a:r>
            <a:r>
              <a:rPr lang="en-US" sz="1800" i="1" dirty="0">
                <a:latin typeface="Times New Roman" charset="0"/>
                <a:ea typeface="Times New Roman" charset="0"/>
                <a:cs typeface="Times New Roman" charset="0"/>
              </a:rPr>
              <a:t>, F, 50, 2).</a:t>
            </a:r>
          </a:p>
          <a:p>
            <a:endParaRPr lang="en-US" sz="1800" i="1" dirty="0">
              <a:latin typeface="Times New Roman" charset="0"/>
              <a:ea typeface="Times New Roman" charset="0"/>
              <a:cs typeface="Times New Roman" charset="0"/>
            </a:endParaRPr>
          </a:p>
          <a:p>
            <a:pPr algn="just"/>
            <a:r>
              <a:rPr lang="en-US" sz="1800" i="1" dirty="0">
                <a:latin typeface="Times New Roman" charset="0"/>
                <a:ea typeface="Times New Roman" charset="0"/>
                <a:cs typeface="Times New Roman" charset="0"/>
              </a:rPr>
              <a:t>“ I check on them often to greet and also enquire about what is going on in my absence. I left my older grandchildren with their aunt. They are my late son’s children. We had no food so I decided to come to Ghana and beg for alms so can I feed my </a:t>
            </a:r>
            <a:r>
              <a:rPr lang="en-US" sz="1800" i="1" dirty="0" smtClean="0">
                <a:latin typeface="Times New Roman" charset="0"/>
                <a:ea typeface="Times New Roman" charset="0"/>
                <a:cs typeface="Times New Roman" charset="0"/>
              </a:rPr>
              <a:t>family (</a:t>
            </a:r>
            <a:r>
              <a:rPr lang="en-US" sz="1800" i="1" dirty="0" err="1" smtClean="0">
                <a:latin typeface="Times New Roman" charset="0"/>
                <a:ea typeface="Times New Roman" charset="0"/>
                <a:cs typeface="Times New Roman" charset="0"/>
              </a:rPr>
              <a:t>Yisha</a:t>
            </a:r>
            <a:r>
              <a:rPr lang="en-US" sz="1800" i="1" dirty="0" smtClean="0">
                <a:latin typeface="Times New Roman" charset="0"/>
                <a:ea typeface="Times New Roman" charset="0"/>
                <a:cs typeface="Times New Roman" charset="0"/>
              </a:rPr>
              <a:t> F, 60, 3). </a:t>
            </a:r>
            <a:endParaRPr lang="en-US" sz="1800" i="1" dirty="0">
              <a:latin typeface="Times New Roman" charset="0"/>
              <a:ea typeface="Times New Roman" charset="0"/>
              <a:cs typeface="Times New Roman" charset="0"/>
            </a:endParaRPr>
          </a:p>
          <a:p>
            <a:endParaRPr lang="en-US" sz="1800" i="1" dirty="0">
              <a:latin typeface="Times New Roman" charset="0"/>
              <a:ea typeface="Times New Roman" charset="0"/>
              <a:cs typeface="Times New Roman" charset="0"/>
            </a:endParaRPr>
          </a:p>
        </p:txBody>
      </p:sp>
    </p:spTree>
    <p:extLst>
      <p:ext uri="{BB962C8B-B14F-4D97-AF65-F5344CB8AC3E}">
        <p14:creationId xmlns:p14="http://schemas.microsoft.com/office/powerpoint/2010/main" val="19665048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ADC77F6-3BB5-D534-1D5C-DDDB167C62D3}"/>
              </a:ext>
            </a:extLst>
          </p:cNvPr>
          <p:cNvSpPr>
            <a:spLocks noGrp="1"/>
          </p:cNvSpPr>
          <p:nvPr>
            <p:ph type="title"/>
          </p:nvPr>
        </p:nvSpPr>
        <p:spPr/>
        <p:txBody>
          <a:bodyPr/>
          <a:lstStyle/>
          <a:p>
            <a:r>
              <a:rPr lang="en-US" b="1" dirty="0" smtClean="0">
                <a:solidFill>
                  <a:schemeClr val="bg1"/>
                </a:solidFill>
                <a:latin typeface="Myriad Pro" pitchFamily="34" charset="0"/>
              </a:rPr>
              <a:t>Finding: Association membership</a:t>
            </a:r>
            <a:endParaRPr lang="en-GB" dirty="0"/>
          </a:p>
        </p:txBody>
      </p:sp>
      <p:sp>
        <p:nvSpPr>
          <p:cNvPr id="4" name="Content Placeholder 3"/>
          <p:cNvSpPr>
            <a:spLocks noGrp="1"/>
          </p:cNvSpPr>
          <p:nvPr>
            <p:ph sz="half" idx="1"/>
          </p:nvPr>
        </p:nvSpPr>
        <p:spPr/>
        <p:txBody>
          <a:bodyPr/>
          <a:lstStyle/>
          <a:p>
            <a:pPr algn="just"/>
            <a:r>
              <a:rPr lang="en-US" sz="1800" dirty="0"/>
              <a:t>Most of them do not belong to any formal hometown association</a:t>
            </a:r>
            <a:r>
              <a:rPr lang="en-US" sz="1800" dirty="0" smtClean="0"/>
              <a:t>.</a:t>
            </a:r>
          </a:p>
          <a:p>
            <a:pPr algn="just"/>
            <a:endParaRPr lang="en-US" sz="1800" dirty="0"/>
          </a:p>
          <a:p>
            <a:pPr algn="just"/>
            <a:r>
              <a:rPr lang="en-US" sz="1800" dirty="0"/>
              <a:t> Rather informal and ad hoc gatherings are organised.</a:t>
            </a:r>
          </a:p>
          <a:p>
            <a:pPr algn="just"/>
            <a:endParaRPr lang="en-US" sz="1800" dirty="0"/>
          </a:p>
          <a:p>
            <a:pPr algn="just"/>
            <a:r>
              <a:rPr lang="en-US" sz="1800" dirty="0"/>
              <a:t>Almost all of them belong to the local mosque. </a:t>
            </a:r>
          </a:p>
          <a:p>
            <a:pPr algn="just"/>
            <a:endParaRPr lang="en-US" sz="1800" dirty="0"/>
          </a:p>
          <a:p>
            <a:pPr algn="just"/>
            <a:r>
              <a:rPr lang="en-US" sz="1800" dirty="0"/>
              <a:t>They do not participate in any Nigerien organised social events in the community. </a:t>
            </a:r>
          </a:p>
          <a:p>
            <a:endParaRPr lang="en-US" dirty="0"/>
          </a:p>
        </p:txBody>
      </p:sp>
      <p:sp>
        <p:nvSpPr>
          <p:cNvPr id="5" name="Content Placeholder 4"/>
          <p:cNvSpPr>
            <a:spLocks noGrp="1"/>
          </p:cNvSpPr>
          <p:nvPr>
            <p:ph sz="half" idx="2"/>
          </p:nvPr>
        </p:nvSpPr>
        <p:spPr/>
        <p:txBody>
          <a:bodyPr/>
          <a:lstStyle/>
          <a:p>
            <a:pPr algn="just"/>
            <a:endParaRPr lang="en-US" sz="1800" i="1" dirty="0" smtClean="0">
              <a:latin typeface="Times New Roman" charset="0"/>
              <a:ea typeface="Times New Roman" charset="0"/>
              <a:cs typeface="Times New Roman" charset="0"/>
            </a:endParaRPr>
          </a:p>
          <a:p>
            <a:pPr algn="just"/>
            <a:endParaRPr lang="en-US" sz="1800" i="1" dirty="0">
              <a:latin typeface="Times New Roman" charset="0"/>
              <a:ea typeface="Times New Roman" charset="0"/>
              <a:cs typeface="Times New Roman" charset="0"/>
            </a:endParaRPr>
          </a:p>
          <a:p>
            <a:pPr algn="just"/>
            <a:endParaRPr lang="en-US" sz="1800" i="1" dirty="0" smtClean="0">
              <a:latin typeface="Times New Roman" charset="0"/>
              <a:ea typeface="Times New Roman" charset="0"/>
              <a:cs typeface="Times New Roman" charset="0"/>
            </a:endParaRPr>
          </a:p>
          <a:p>
            <a:pPr algn="just"/>
            <a:r>
              <a:rPr lang="en-US" sz="1800" i="1" dirty="0" smtClean="0">
                <a:latin typeface="Times New Roman" charset="0"/>
                <a:ea typeface="Times New Roman" charset="0"/>
                <a:cs typeface="Times New Roman" charset="0"/>
              </a:rPr>
              <a:t>“</a:t>
            </a:r>
            <a:r>
              <a:rPr lang="en-US" sz="1800" i="1" dirty="0">
                <a:latin typeface="Times New Roman" charset="0"/>
                <a:ea typeface="Times New Roman" charset="0"/>
                <a:cs typeface="Times New Roman" charset="0"/>
              </a:rPr>
              <a:t>I don</a:t>
            </a:r>
            <a:r>
              <a:rPr lang="mr-IN" sz="1800" i="1" dirty="0">
                <a:latin typeface="Times New Roman" charset="0"/>
                <a:ea typeface="Times New Roman" charset="0"/>
                <a:cs typeface="Times New Roman" charset="0"/>
              </a:rPr>
              <a:t>’</a:t>
            </a:r>
            <a:r>
              <a:rPr lang="en-US" sz="1800" i="1" dirty="0">
                <a:latin typeface="Times New Roman" charset="0"/>
                <a:ea typeface="Times New Roman" charset="0"/>
                <a:cs typeface="Times New Roman" charset="0"/>
              </a:rPr>
              <a:t>t belong to any association. I am not here to join associations I came to beg. (</a:t>
            </a:r>
            <a:r>
              <a:rPr lang="en-US" sz="1800" i="1" dirty="0" err="1">
                <a:latin typeface="Times New Roman" charset="0"/>
                <a:ea typeface="Times New Roman" charset="0"/>
                <a:cs typeface="Times New Roman" charset="0"/>
              </a:rPr>
              <a:t>Dama</a:t>
            </a:r>
            <a:r>
              <a:rPr lang="en-US" sz="1800" i="1" dirty="0">
                <a:latin typeface="Times New Roman" charset="0"/>
                <a:ea typeface="Times New Roman" charset="0"/>
                <a:cs typeface="Times New Roman" charset="0"/>
              </a:rPr>
              <a:t>, F, 50, 3).</a:t>
            </a:r>
          </a:p>
          <a:p>
            <a:pPr algn="just"/>
            <a:endParaRPr lang="en-US" sz="1800" i="1" dirty="0">
              <a:latin typeface="Times New Roman" charset="0"/>
              <a:ea typeface="Times New Roman" charset="0"/>
              <a:cs typeface="Times New Roman" charset="0"/>
            </a:endParaRPr>
          </a:p>
          <a:p>
            <a:pPr algn="just"/>
            <a:r>
              <a:rPr lang="en-US" sz="1800" i="1" dirty="0">
                <a:latin typeface="Times New Roman" charset="0"/>
                <a:ea typeface="Times New Roman" charset="0"/>
                <a:cs typeface="Times New Roman" charset="0"/>
              </a:rPr>
              <a:t>I pray at ‘</a:t>
            </a:r>
            <a:r>
              <a:rPr lang="en-US" sz="1800" i="1" dirty="0" err="1">
                <a:latin typeface="Times New Roman" charset="0"/>
                <a:ea typeface="Times New Roman" charset="0"/>
                <a:cs typeface="Times New Roman" charset="0"/>
              </a:rPr>
              <a:t>Nguan</a:t>
            </a:r>
            <a:r>
              <a:rPr lang="en-US" sz="1800" i="1" dirty="0">
                <a:latin typeface="Times New Roman" charset="0"/>
                <a:ea typeface="Times New Roman" charset="0"/>
                <a:cs typeface="Times New Roman" charset="0"/>
              </a:rPr>
              <a:t> </a:t>
            </a:r>
            <a:r>
              <a:rPr lang="en-US" sz="1800" i="1" dirty="0" err="1">
                <a:latin typeface="Times New Roman" charset="0"/>
                <a:ea typeface="Times New Roman" charset="0"/>
                <a:cs typeface="Times New Roman" charset="0"/>
              </a:rPr>
              <a:t>makafe</a:t>
            </a:r>
            <a:r>
              <a:rPr lang="en-US" sz="1800" i="1" dirty="0">
                <a:latin typeface="Times New Roman" charset="0"/>
                <a:ea typeface="Times New Roman" charset="0"/>
                <a:cs typeface="Times New Roman" charset="0"/>
              </a:rPr>
              <a:t>’ (blind people’s place) and often sit around the mosque after prayers to partake in the donations people bring to the blind, physically challenged, the poor and the needy (</a:t>
            </a:r>
            <a:r>
              <a:rPr lang="en-US" sz="1800" i="1" dirty="0" err="1">
                <a:latin typeface="Times New Roman" charset="0"/>
                <a:ea typeface="Times New Roman" charset="0"/>
                <a:cs typeface="Times New Roman" charset="0"/>
              </a:rPr>
              <a:t>Atu</a:t>
            </a:r>
            <a:r>
              <a:rPr lang="en-US" sz="1800" i="1" dirty="0">
                <a:latin typeface="Times New Roman" charset="0"/>
                <a:ea typeface="Times New Roman" charset="0"/>
                <a:cs typeface="Times New Roman" charset="0"/>
              </a:rPr>
              <a:t>, F, 50, 1)</a:t>
            </a:r>
          </a:p>
        </p:txBody>
      </p:sp>
    </p:spTree>
    <p:extLst>
      <p:ext uri="{BB962C8B-B14F-4D97-AF65-F5344CB8AC3E}">
        <p14:creationId xmlns:p14="http://schemas.microsoft.com/office/powerpoint/2010/main" val="33502041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bg1"/>
                </a:solidFill>
                <a:latin typeface="Myriad Pro" pitchFamily="34" charset="0"/>
              </a:rPr>
              <a:t>Finding: Contributing factors for the influx of beggars</a:t>
            </a:r>
            <a:endParaRPr lang="en-US" dirty="0"/>
          </a:p>
        </p:txBody>
      </p:sp>
      <p:sp>
        <p:nvSpPr>
          <p:cNvPr id="3" name="Content Placeholder 2"/>
          <p:cNvSpPr>
            <a:spLocks noGrp="1"/>
          </p:cNvSpPr>
          <p:nvPr>
            <p:ph sz="half" idx="1"/>
          </p:nvPr>
        </p:nvSpPr>
        <p:spPr/>
        <p:txBody>
          <a:bodyPr/>
          <a:lstStyle/>
          <a:p>
            <a:r>
              <a:rPr lang="en-US" sz="1600" dirty="0">
                <a:latin typeface="Times New Roman" charset="0"/>
                <a:ea typeface="Times New Roman" charset="0"/>
                <a:cs typeface="Times New Roman" charset="0"/>
              </a:rPr>
              <a:t>Visits to homeland</a:t>
            </a:r>
            <a:endParaRPr lang="en-US" sz="1800" dirty="0">
              <a:latin typeface="Times New Roman" charset="0"/>
              <a:ea typeface="Times New Roman" charset="0"/>
              <a:cs typeface="Times New Roman" charset="0"/>
            </a:endParaRPr>
          </a:p>
          <a:p>
            <a:pPr marL="0" indent="0" algn="just">
              <a:buNone/>
            </a:pPr>
            <a:r>
              <a:rPr lang="en-US" sz="1600" dirty="0" smtClean="0">
                <a:latin typeface="Times New Roman" charset="0"/>
                <a:ea typeface="Times New Roman" charset="0"/>
                <a:cs typeface="Times New Roman" charset="0"/>
              </a:rPr>
              <a:t>Respondents </a:t>
            </a:r>
            <a:r>
              <a:rPr lang="en-US" sz="1600" dirty="0">
                <a:latin typeface="Times New Roman" charset="0"/>
                <a:ea typeface="Times New Roman" charset="0"/>
                <a:cs typeface="Times New Roman" charset="0"/>
              </a:rPr>
              <a:t>reported </a:t>
            </a:r>
            <a:r>
              <a:rPr lang="en-US" sz="1600" dirty="0" smtClean="0">
                <a:latin typeface="Times New Roman" charset="0"/>
                <a:ea typeface="Times New Roman" charset="0"/>
                <a:cs typeface="Times New Roman" charset="0"/>
              </a:rPr>
              <a:t>changes </a:t>
            </a:r>
            <a:r>
              <a:rPr lang="en-US" sz="1600" dirty="0">
                <a:latin typeface="Times New Roman" charset="0"/>
                <a:ea typeface="Times New Roman" charset="0"/>
                <a:cs typeface="Times New Roman" charset="0"/>
              </a:rPr>
              <a:t>in </a:t>
            </a:r>
            <a:r>
              <a:rPr lang="en-US" sz="1600" dirty="0" smtClean="0">
                <a:latin typeface="Times New Roman" charset="0"/>
                <a:ea typeface="Times New Roman" charset="0"/>
                <a:cs typeface="Times New Roman" charset="0"/>
              </a:rPr>
              <a:t>lifestyle, </a:t>
            </a:r>
            <a:r>
              <a:rPr lang="en-US" sz="1600" dirty="0" err="1" smtClean="0">
                <a:latin typeface="Times New Roman" charset="0"/>
                <a:ea typeface="Times New Roman" charset="0"/>
                <a:cs typeface="Times New Roman" charset="0"/>
              </a:rPr>
              <a:t>transmigrants</a:t>
            </a:r>
            <a:r>
              <a:rPr lang="en-US" sz="1600" dirty="0" smtClean="0">
                <a:latin typeface="Times New Roman" charset="0"/>
                <a:ea typeface="Times New Roman" charset="0"/>
                <a:cs typeface="Times New Roman" charset="0"/>
              </a:rPr>
              <a:t> bring </a:t>
            </a:r>
            <a:r>
              <a:rPr lang="en-US" sz="1600" dirty="0">
                <a:latin typeface="Times New Roman" charset="0"/>
                <a:ea typeface="Times New Roman" charset="0"/>
                <a:cs typeface="Times New Roman" charset="0"/>
              </a:rPr>
              <a:t>home goodies, always have money with them, they look good, eat whatever they want, capacity to help others and also tell them pleasant stories about Ghana. </a:t>
            </a:r>
          </a:p>
          <a:p>
            <a:pPr marL="0" indent="0" algn="just">
              <a:buNone/>
            </a:pPr>
            <a:endParaRPr lang="en-US" sz="1600" dirty="0">
              <a:latin typeface="Times New Roman" charset="0"/>
              <a:ea typeface="Times New Roman" charset="0"/>
              <a:cs typeface="Times New Roman" charset="0"/>
            </a:endParaRPr>
          </a:p>
          <a:p>
            <a:pPr marL="0" indent="0" algn="just">
              <a:buNone/>
            </a:pPr>
            <a:r>
              <a:rPr lang="en-US" sz="1600" i="1" dirty="0">
                <a:latin typeface="Times New Roman" charset="0"/>
                <a:ea typeface="Times New Roman" charset="0"/>
                <a:cs typeface="Times New Roman" charset="0"/>
              </a:rPr>
              <a:t>“I followed the footsteps of my grandmother who is a beggar here. Whenever she visits, she brings a lot of goodies, nice cloths, food, slippers, mats and other things. I decided to also come and work so I can also send </a:t>
            </a:r>
            <a:r>
              <a:rPr lang="en-US" sz="1600" i="1" dirty="0" smtClean="0">
                <a:latin typeface="Times New Roman" charset="0"/>
                <a:ea typeface="Times New Roman" charset="0"/>
                <a:cs typeface="Times New Roman" charset="0"/>
              </a:rPr>
              <a:t>things </a:t>
            </a:r>
            <a:r>
              <a:rPr lang="en-US" sz="1600" i="1" dirty="0">
                <a:latin typeface="Times New Roman" charset="0"/>
                <a:ea typeface="Times New Roman" charset="0"/>
                <a:cs typeface="Times New Roman" charset="0"/>
              </a:rPr>
              <a:t>to my children (</a:t>
            </a:r>
            <a:r>
              <a:rPr lang="en-US" sz="1600" i="1" dirty="0" err="1">
                <a:latin typeface="Times New Roman" charset="0"/>
                <a:ea typeface="Times New Roman" charset="0"/>
                <a:cs typeface="Times New Roman" charset="0"/>
              </a:rPr>
              <a:t>Tiya</a:t>
            </a:r>
            <a:r>
              <a:rPr lang="en-US" sz="1600" i="1" dirty="0">
                <a:latin typeface="Times New Roman" charset="0"/>
                <a:ea typeface="Times New Roman" charset="0"/>
                <a:cs typeface="Times New Roman" charset="0"/>
              </a:rPr>
              <a:t>, F, 46, 1)”</a:t>
            </a:r>
          </a:p>
          <a:p>
            <a:pPr marL="0" indent="0" algn="just">
              <a:buNone/>
            </a:pPr>
            <a:endParaRPr lang="en-US" sz="1600" i="1" dirty="0">
              <a:latin typeface="Times New Roman" charset="0"/>
              <a:ea typeface="Times New Roman" charset="0"/>
              <a:cs typeface="Times New Roman" charset="0"/>
            </a:endParaRPr>
          </a:p>
          <a:p>
            <a:pPr marL="0" indent="0" algn="just">
              <a:buNone/>
            </a:pPr>
            <a:r>
              <a:rPr lang="en-US" sz="1600" i="1" dirty="0" smtClean="0">
                <a:latin typeface="Times New Roman" charset="0"/>
                <a:ea typeface="Times New Roman" charset="0"/>
                <a:cs typeface="Times New Roman" charset="0"/>
              </a:rPr>
              <a:t>“This </a:t>
            </a:r>
            <a:r>
              <a:rPr lang="en-US" sz="1600" i="1" dirty="0">
                <a:latin typeface="Times New Roman" charset="0"/>
                <a:ea typeface="Times New Roman" charset="0"/>
                <a:cs typeface="Times New Roman" charset="0"/>
              </a:rPr>
              <a:t>is my second time of coming  here, it was someone who helped me to </a:t>
            </a:r>
            <a:r>
              <a:rPr lang="en-US" sz="1600" i="1" dirty="0" smtClean="0">
                <a:latin typeface="Times New Roman" charset="0"/>
                <a:ea typeface="Times New Roman" charset="0"/>
                <a:cs typeface="Times New Roman" charset="0"/>
              </a:rPr>
              <a:t>come </a:t>
            </a:r>
            <a:r>
              <a:rPr lang="en-US" sz="1600" i="1" dirty="0">
                <a:latin typeface="Times New Roman" charset="0"/>
                <a:ea typeface="Times New Roman" charset="0"/>
                <a:cs typeface="Times New Roman" charset="0"/>
              </a:rPr>
              <a:t>and </a:t>
            </a:r>
            <a:r>
              <a:rPr lang="en-US" sz="1600" i="1" dirty="0" smtClean="0">
                <a:latin typeface="Times New Roman" charset="0"/>
                <a:ea typeface="Times New Roman" charset="0"/>
                <a:cs typeface="Times New Roman" charset="0"/>
              </a:rPr>
              <a:t>beg </a:t>
            </a:r>
            <a:r>
              <a:rPr lang="en-US" sz="1600" i="1" dirty="0">
                <a:latin typeface="Times New Roman" charset="0"/>
                <a:ea typeface="Times New Roman" charset="0"/>
                <a:cs typeface="Times New Roman" charset="0"/>
              </a:rPr>
              <a:t>and I can see the work is good. So it is also my turn to help others to come. That is why I brought them (</a:t>
            </a:r>
            <a:r>
              <a:rPr lang="en-US" sz="1600" i="1" dirty="0" err="1">
                <a:latin typeface="Times New Roman" charset="0"/>
                <a:ea typeface="Times New Roman" charset="0"/>
                <a:cs typeface="Times New Roman" charset="0"/>
              </a:rPr>
              <a:t>Naru</a:t>
            </a:r>
            <a:r>
              <a:rPr lang="en-US" sz="1600" i="1" dirty="0">
                <a:latin typeface="Times New Roman" charset="0"/>
                <a:ea typeface="Times New Roman" charset="0"/>
                <a:cs typeface="Times New Roman" charset="0"/>
              </a:rPr>
              <a:t>, F, 63, 3).</a:t>
            </a:r>
          </a:p>
          <a:p>
            <a:pPr marL="0" indent="0" algn="just">
              <a:buNone/>
            </a:pPr>
            <a:endParaRPr lang="en-US" sz="1600" dirty="0">
              <a:latin typeface="Times New Roman" charset="0"/>
              <a:ea typeface="Times New Roman" charset="0"/>
              <a:cs typeface="Times New Roman" charset="0"/>
            </a:endParaRPr>
          </a:p>
          <a:p>
            <a:endParaRPr lang="en-US" sz="1600" dirty="0"/>
          </a:p>
        </p:txBody>
      </p:sp>
      <p:sp>
        <p:nvSpPr>
          <p:cNvPr id="4" name="Content Placeholder 3"/>
          <p:cNvSpPr>
            <a:spLocks noGrp="1"/>
          </p:cNvSpPr>
          <p:nvPr>
            <p:ph sz="half" idx="2"/>
          </p:nvPr>
        </p:nvSpPr>
        <p:spPr/>
        <p:txBody>
          <a:bodyPr/>
          <a:lstStyle/>
          <a:p>
            <a:pPr lvl="0" algn="just"/>
            <a:r>
              <a:rPr lang="en-US" sz="1600" dirty="0">
                <a:latin typeface="Times New Roman" charset="0"/>
                <a:ea typeface="Times New Roman" charset="0"/>
                <a:cs typeface="Times New Roman" charset="0"/>
              </a:rPr>
              <a:t>Remittances</a:t>
            </a:r>
            <a:endParaRPr lang="en-GB" sz="1600" dirty="0">
              <a:latin typeface="Times New Roman" charset="0"/>
              <a:ea typeface="Times New Roman" charset="0"/>
              <a:cs typeface="Times New Roman" charset="0"/>
            </a:endParaRPr>
          </a:p>
          <a:p>
            <a:pPr marL="0" indent="0" algn="just">
              <a:buNone/>
            </a:pPr>
            <a:endParaRPr lang="en-US" sz="1600" i="1" dirty="0">
              <a:latin typeface="Times New Roman" charset="0"/>
              <a:ea typeface="Times New Roman" charset="0"/>
              <a:cs typeface="Times New Roman" charset="0"/>
            </a:endParaRPr>
          </a:p>
          <a:p>
            <a:pPr marL="0" indent="0" algn="just">
              <a:buNone/>
            </a:pPr>
            <a:r>
              <a:rPr lang="en-US" sz="1600" i="1" dirty="0">
                <a:latin typeface="Times New Roman" charset="0"/>
                <a:ea typeface="Times New Roman" charset="0"/>
                <a:cs typeface="Times New Roman" charset="0"/>
              </a:rPr>
              <a:t>“What normally happens is that, those leaving here usually send money, food, cloths, and other items to their family members in the village. So when the people over there see these things they start asking questions and also want to come </a:t>
            </a:r>
            <a:r>
              <a:rPr lang="en-US" sz="1600" i="1" dirty="0" smtClean="0">
                <a:latin typeface="Times New Roman" charset="0"/>
                <a:ea typeface="Times New Roman" charset="0"/>
                <a:cs typeface="Times New Roman" charset="0"/>
              </a:rPr>
              <a:t>and </a:t>
            </a:r>
            <a:r>
              <a:rPr lang="en-US" sz="1600" i="1" dirty="0">
                <a:latin typeface="Times New Roman" charset="0"/>
                <a:ea typeface="Times New Roman" charset="0"/>
                <a:cs typeface="Times New Roman" charset="0"/>
              </a:rPr>
              <a:t>have their share (</a:t>
            </a:r>
            <a:r>
              <a:rPr lang="en-US" sz="1600" i="1" dirty="0" err="1">
                <a:latin typeface="Times New Roman" charset="0"/>
                <a:ea typeface="Times New Roman" charset="0"/>
                <a:cs typeface="Times New Roman" charset="0"/>
              </a:rPr>
              <a:t>Danla</a:t>
            </a:r>
            <a:r>
              <a:rPr lang="en-US" sz="1600" i="1" dirty="0">
                <a:latin typeface="Times New Roman" charset="0"/>
                <a:ea typeface="Times New Roman" charset="0"/>
                <a:cs typeface="Times New Roman" charset="0"/>
              </a:rPr>
              <a:t>, M, 60, 1).</a:t>
            </a:r>
          </a:p>
          <a:p>
            <a:pPr marL="0" indent="0" algn="just">
              <a:buNone/>
            </a:pPr>
            <a:endParaRPr lang="en-US" sz="1600" i="1" dirty="0">
              <a:latin typeface="Times New Roman" charset="0"/>
              <a:ea typeface="Times New Roman" charset="0"/>
              <a:cs typeface="Times New Roman" charset="0"/>
            </a:endParaRPr>
          </a:p>
          <a:p>
            <a:pPr marL="0" indent="0" algn="just">
              <a:buNone/>
            </a:pPr>
            <a:r>
              <a:rPr lang="en-US" sz="1600" i="1" dirty="0">
                <a:latin typeface="Times New Roman" charset="0"/>
                <a:ea typeface="Times New Roman" charset="0"/>
                <a:cs typeface="Times New Roman" charset="0"/>
              </a:rPr>
              <a:t> </a:t>
            </a:r>
            <a:endParaRPr lang="en-GB" sz="1600" i="1" dirty="0">
              <a:latin typeface="Times New Roman" charset="0"/>
              <a:ea typeface="Times New Roman" charset="0"/>
              <a:cs typeface="Times New Roman" charset="0"/>
            </a:endParaRPr>
          </a:p>
          <a:p>
            <a:pPr marL="0" indent="0" algn="just">
              <a:buNone/>
            </a:pPr>
            <a:r>
              <a:rPr lang="en-US" sz="1600" i="1" dirty="0">
                <a:latin typeface="Times New Roman" charset="0"/>
                <a:ea typeface="Times New Roman" charset="0"/>
                <a:cs typeface="Times New Roman" charset="0"/>
              </a:rPr>
              <a:t>“ My children decided for me to come with two of my grandchildren so I can send money home. We have a physically challenged </a:t>
            </a:r>
            <a:r>
              <a:rPr lang="en-US" sz="1600" i="1" dirty="0" err="1">
                <a:latin typeface="Times New Roman" charset="0"/>
                <a:ea typeface="Times New Roman" charset="0"/>
                <a:cs typeface="Times New Roman" charset="0"/>
              </a:rPr>
              <a:t>neighbour</a:t>
            </a:r>
            <a:r>
              <a:rPr lang="en-US" sz="1600" i="1" dirty="0">
                <a:latin typeface="Times New Roman" charset="0"/>
                <a:ea typeface="Times New Roman" charset="0"/>
                <a:cs typeface="Times New Roman" charset="0"/>
              </a:rPr>
              <a:t>, who comes to Ghana to beg for alms. He convinced my family to allow us to come because we can get money and also send some home for food  (</a:t>
            </a:r>
            <a:r>
              <a:rPr lang="en-US" sz="1600" i="1" dirty="0" err="1">
                <a:latin typeface="Times New Roman" charset="0"/>
                <a:ea typeface="Times New Roman" charset="0"/>
                <a:cs typeface="Times New Roman" charset="0"/>
              </a:rPr>
              <a:t>Habi</a:t>
            </a:r>
            <a:r>
              <a:rPr lang="en-US" sz="1600" i="1" dirty="0">
                <a:latin typeface="Times New Roman" charset="0"/>
                <a:ea typeface="Times New Roman" charset="0"/>
                <a:cs typeface="Times New Roman" charset="0"/>
              </a:rPr>
              <a:t>, F, 65, 2)</a:t>
            </a:r>
            <a:r>
              <a:rPr lang="en-US" sz="1600" dirty="0">
                <a:latin typeface="Times New Roman" charset="0"/>
                <a:ea typeface="Times New Roman" charset="0"/>
                <a:cs typeface="Times New Roman" charset="0"/>
              </a:rPr>
              <a:t>.</a:t>
            </a:r>
            <a:endParaRPr lang="en-US" sz="1600" dirty="0"/>
          </a:p>
        </p:txBody>
      </p:sp>
    </p:spTree>
    <p:extLst>
      <p:ext uri="{BB962C8B-B14F-4D97-AF65-F5344CB8AC3E}">
        <p14:creationId xmlns:p14="http://schemas.microsoft.com/office/powerpoint/2010/main" val="86212323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11430000" cy="1143000"/>
          </a:xfrm>
        </p:spPr>
        <p:txBody>
          <a:bodyPr/>
          <a:lstStyle/>
          <a:p>
            <a:r>
              <a:rPr lang="en-US" b="1" dirty="0" smtClean="0">
                <a:solidFill>
                  <a:schemeClr val="bg1"/>
                </a:solidFill>
                <a:latin typeface="Myriad Pro" pitchFamily="34" charset="0"/>
              </a:rPr>
              <a:t>Conclusion</a:t>
            </a:r>
            <a:endParaRPr lang="en-US" dirty="0"/>
          </a:p>
        </p:txBody>
      </p:sp>
      <p:sp>
        <p:nvSpPr>
          <p:cNvPr id="3" name="Content Placeholder 2"/>
          <p:cNvSpPr>
            <a:spLocks noGrp="1"/>
          </p:cNvSpPr>
          <p:nvPr>
            <p:ph sz="half" idx="1"/>
          </p:nvPr>
        </p:nvSpPr>
        <p:spPr>
          <a:xfrm>
            <a:off x="304800" y="1631732"/>
            <a:ext cx="5689600" cy="4494432"/>
          </a:xfrm>
        </p:spPr>
        <p:txBody>
          <a:bodyPr/>
          <a:lstStyle/>
          <a:p>
            <a:pPr marL="0" indent="0">
              <a:buNone/>
            </a:pPr>
            <a:endParaRPr lang="en-US" sz="1800" dirty="0" smtClean="0"/>
          </a:p>
          <a:p>
            <a:pPr marL="0" indent="0">
              <a:buNone/>
            </a:pPr>
            <a:r>
              <a:rPr lang="en-US" sz="1800" dirty="0" smtClean="0">
                <a:latin typeface="Times New Roman" charset="0"/>
                <a:ea typeface="Times New Roman" charset="0"/>
                <a:cs typeface="Times New Roman" charset="0"/>
              </a:rPr>
              <a:t>The </a:t>
            </a:r>
            <a:r>
              <a:rPr lang="en-US" sz="1800" dirty="0">
                <a:latin typeface="Times New Roman" charset="0"/>
                <a:ea typeface="Times New Roman" charset="0"/>
                <a:cs typeface="Times New Roman" charset="0"/>
              </a:rPr>
              <a:t>study makes the following conclusions based on the findings. </a:t>
            </a:r>
            <a:endParaRPr lang="en-US" sz="1800" dirty="0" smtClean="0">
              <a:latin typeface="Times New Roman" charset="0"/>
              <a:ea typeface="Times New Roman" charset="0"/>
              <a:cs typeface="Times New Roman" charset="0"/>
            </a:endParaRPr>
          </a:p>
          <a:p>
            <a:pPr marL="0" indent="0">
              <a:buNone/>
            </a:pPr>
            <a:endParaRPr lang="en-US" sz="1800" dirty="0">
              <a:latin typeface="Times New Roman" charset="0"/>
              <a:ea typeface="Times New Roman" charset="0"/>
              <a:cs typeface="Times New Roman" charset="0"/>
            </a:endParaRPr>
          </a:p>
          <a:p>
            <a:pPr algn="just"/>
            <a:r>
              <a:rPr lang="en-US" sz="1800" dirty="0">
                <a:latin typeface="Times New Roman" charset="0"/>
                <a:ea typeface="Times New Roman" charset="0"/>
                <a:cs typeface="Times New Roman" charset="0"/>
              </a:rPr>
              <a:t>Migrant beggars’ remittances go mainly to help improve food security in their respective households. </a:t>
            </a:r>
            <a:endParaRPr lang="en-US" sz="1800" dirty="0" smtClean="0">
              <a:latin typeface="Times New Roman" charset="0"/>
              <a:ea typeface="Times New Roman" charset="0"/>
              <a:cs typeface="Times New Roman" charset="0"/>
            </a:endParaRPr>
          </a:p>
          <a:p>
            <a:pPr algn="just"/>
            <a:endParaRPr lang="en-US" sz="1800" dirty="0">
              <a:latin typeface="Times New Roman" charset="0"/>
              <a:ea typeface="Times New Roman" charset="0"/>
              <a:cs typeface="Times New Roman" charset="0"/>
            </a:endParaRPr>
          </a:p>
          <a:p>
            <a:pPr algn="just"/>
            <a:r>
              <a:rPr lang="en-US" sz="1800" dirty="0">
                <a:latin typeface="Times New Roman" charset="0"/>
                <a:ea typeface="Times New Roman" charset="0"/>
                <a:cs typeface="Times New Roman" charset="0"/>
              </a:rPr>
              <a:t>Sending remittances, communication, and occasional home visits by migrant beggars were found to be the most common ways in contributing to the influx of beggars in Accra.  </a:t>
            </a:r>
          </a:p>
          <a:p>
            <a:endParaRPr lang="en-US" sz="1800" dirty="0"/>
          </a:p>
        </p:txBody>
      </p:sp>
      <p:sp>
        <p:nvSpPr>
          <p:cNvPr id="4" name="Content Placeholder 3"/>
          <p:cNvSpPr>
            <a:spLocks noGrp="1"/>
          </p:cNvSpPr>
          <p:nvPr>
            <p:ph sz="half" idx="2"/>
          </p:nvPr>
        </p:nvSpPr>
        <p:spPr/>
        <p:txBody>
          <a:bodyPr/>
          <a:lstStyle/>
          <a:p>
            <a:endParaRPr lang="en-US"/>
          </a:p>
        </p:txBody>
      </p:sp>
      <p:pic>
        <p:nvPicPr>
          <p:cNvPr id="5" name="Picture 4">
            <a:extLst>
              <a:ext uri="{FF2B5EF4-FFF2-40B4-BE49-F238E27FC236}">
                <a16:creationId xmlns:a16="http://schemas.microsoft.com/office/drawing/2014/main" xmlns="" id="{68C1C6D2-DDD5-44B6-96EC-D3B6D68FBDE0}"/>
              </a:ext>
            </a:extLst>
          </p:cNvPr>
          <p:cNvPicPr>
            <a:picLocks noChangeAspect="1"/>
          </p:cNvPicPr>
          <p:nvPr/>
        </p:nvPicPr>
        <p:blipFill>
          <a:blip r:embed="rId2"/>
          <a:stretch>
            <a:fillRect/>
          </a:stretch>
        </p:blipFill>
        <p:spPr>
          <a:xfrm>
            <a:off x="6197600" y="1631732"/>
            <a:ext cx="5934929" cy="3962399"/>
          </a:xfrm>
          <a:prstGeom prst="rect">
            <a:avLst/>
          </a:prstGeom>
        </p:spPr>
      </p:pic>
    </p:spTree>
    <p:extLst>
      <p:ext uri="{BB962C8B-B14F-4D97-AF65-F5344CB8AC3E}">
        <p14:creationId xmlns:p14="http://schemas.microsoft.com/office/powerpoint/2010/main" val="11729273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ED2EA69-0128-4ABD-73C6-3BB7BA11D4D8}"/>
              </a:ext>
            </a:extLst>
          </p:cNvPr>
          <p:cNvSpPr>
            <a:spLocks noGrp="1"/>
          </p:cNvSpPr>
          <p:nvPr>
            <p:ph type="title"/>
          </p:nvPr>
        </p:nvSpPr>
        <p:spPr/>
        <p:txBody>
          <a:bodyPr/>
          <a:lstStyle/>
          <a:p>
            <a:endParaRPr lang="en-GB" dirty="0"/>
          </a:p>
        </p:txBody>
      </p:sp>
      <p:sp>
        <p:nvSpPr>
          <p:cNvPr id="3" name="Content Placeholder 2">
            <a:extLst>
              <a:ext uri="{FF2B5EF4-FFF2-40B4-BE49-F238E27FC236}">
                <a16:creationId xmlns="" xmlns:a16="http://schemas.microsoft.com/office/drawing/2014/main" id="{2A8945B2-B31D-633D-4272-BCB5DC0992C6}"/>
              </a:ext>
            </a:extLst>
          </p:cNvPr>
          <p:cNvSpPr>
            <a:spLocks noGrp="1"/>
          </p:cNvSpPr>
          <p:nvPr>
            <p:ph idx="1"/>
          </p:nvPr>
        </p:nvSpPr>
        <p:spPr/>
        <p:txBody>
          <a:bodyPr/>
          <a:lstStyle/>
          <a:p>
            <a:endParaRPr lang="en-GB" sz="4800" dirty="0" smtClean="0"/>
          </a:p>
          <a:p>
            <a:endParaRPr lang="en-GB" sz="4800" dirty="0"/>
          </a:p>
          <a:p>
            <a:pPr marL="0" indent="0">
              <a:buNone/>
            </a:pPr>
            <a:r>
              <a:rPr lang="en-GB" sz="4800" dirty="0" smtClean="0"/>
              <a:t>                          THANK YOU</a:t>
            </a:r>
            <a:endParaRPr lang="en-GB" sz="4800" dirty="0"/>
          </a:p>
        </p:txBody>
      </p:sp>
    </p:spTree>
    <p:extLst>
      <p:ext uri="{BB962C8B-B14F-4D97-AF65-F5344CB8AC3E}">
        <p14:creationId xmlns:p14="http://schemas.microsoft.com/office/powerpoint/2010/main" val="20753154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b="1" dirty="0" smtClean="0">
                <a:solidFill>
                  <a:schemeClr val="bg1"/>
                </a:solidFill>
                <a:latin typeface="Myriad Pro" pitchFamily="34" charset="0"/>
              </a:rPr>
              <a:t>Introduction</a:t>
            </a:r>
            <a:endParaRPr lang="en-US" b="1" dirty="0">
              <a:solidFill>
                <a:schemeClr val="bg1"/>
              </a:solidFill>
              <a:latin typeface="Myriad Pro" pitchFamily="34" charset="0"/>
            </a:endParaRPr>
          </a:p>
        </p:txBody>
      </p:sp>
      <p:sp>
        <p:nvSpPr>
          <p:cNvPr id="3" name="Content Placeholder 2"/>
          <p:cNvSpPr>
            <a:spLocks noGrp="1"/>
          </p:cNvSpPr>
          <p:nvPr>
            <p:ph sz="half" idx="1"/>
          </p:nvPr>
        </p:nvSpPr>
        <p:spPr>
          <a:xfrm>
            <a:off x="457200" y="1752600"/>
            <a:ext cx="11430000" cy="4376738"/>
          </a:xfrm>
        </p:spPr>
        <p:txBody>
          <a:bodyPr rtlCol="0">
            <a:noAutofit/>
          </a:bodyPr>
          <a:lstStyle/>
          <a:p>
            <a:pPr algn="just"/>
            <a:r>
              <a:rPr lang="en-US" sz="1400" dirty="0">
                <a:latin typeface="Times New Roman" charset="0"/>
                <a:ea typeface="Times New Roman" charset="0"/>
                <a:cs typeface="Times New Roman" charset="0"/>
              </a:rPr>
              <a:t>M</a:t>
            </a:r>
            <a:r>
              <a:rPr lang="en-US" sz="1400" dirty="0" smtClean="0">
                <a:latin typeface="Times New Roman" charset="0"/>
                <a:ea typeface="Times New Roman" charset="0"/>
                <a:cs typeface="Times New Roman" charset="0"/>
              </a:rPr>
              <a:t>igrant </a:t>
            </a:r>
            <a:r>
              <a:rPr lang="en-US" sz="1400" dirty="0">
                <a:latin typeface="Times New Roman" charset="0"/>
                <a:ea typeface="Times New Roman" charset="0"/>
                <a:cs typeface="Times New Roman" charset="0"/>
              </a:rPr>
              <a:t>beggars on the streets of Accra, has become a concern for the public, policy makers and implementers over the years (</a:t>
            </a:r>
            <a:r>
              <a:rPr lang="en-US" sz="1400" dirty="0" err="1">
                <a:latin typeface="Times New Roman" charset="0"/>
                <a:ea typeface="Times New Roman" charset="0"/>
                <a:cs typeface="Times New Roman" charset="0"/>
              </a:rPr>
              <a:t>Kyereko</a:t>
            </a:r>
            <a:r>
              <a:rPr lang="en-US" sz="1400" dirty="0">
                <a:latin typeface="Times New Roman" charset="0"/>
                <a:ea typeface="Times New Roman" charset="0"/>
                <a:cs typeface="Times New Roman" charset="0"/>
              </a:rPr>
              <a:t>, 2020).</a:t>
            </a:r>
          </a:p>
          <a:p>
            <a:pPr algn="just"/>
            <a:endParaRPr lang="en-US" sz="1400" dirty="0">
              <a:latin typeface="Times New Roman" charset="0"/>
              <a:ea typeface="Times New Roman" charset="0"/>
              <a:cs typeface="Times New Roman" charset="0"/>
            </a:endParaRPr>
          </a:p>
          <a:p>
            <a:pPr algn="just"/>
            <a:r>
              <a:rPr lang="en-US" sz="1400" dirty="0">
                <a:latin typeface="Times New Roman" charset="0"/>
                <a:ea typeface="Times New Roman" charset="0"/>
                <a:cs typeface="Times New Roman" charset="0"/>
              </a:rPr>
              <a:t> Migration for begging phenomenon is not peculiar to Africa. Begging is said to be a global phenomenon that plagues most nations (</a:t>
            </a:r>
            <a:r>
              <a:rPr lang="en-US" sz="1400" dirty="0" err="1">
                <a:latin typeface="Times New Roman" charset="0"/>
                <a:ea typeface="Times New Roman" charset="0"/>
                <a:cs typeface="Times New Roman" charset="0"/>
              </a:rPr>
              <a:t>Zoumanigui</a:t>
            </a:r>
            <a:r>
              <a:rPr lang="en-US" sz="1400" dirty="0">
                <a:latin typeface="Times New Roman" charset="0"/>
                <a:ea typeface="Times New Roman" charset="0"/>
                <a:cs typeface="Times New Roman" charset="0"/>
              </a:rPr>
              <a:t>, 2016). </a:t>
            </a:r>
          </a:p>
          <a:p>
            <a:pPr algn="just"/>
            <a:endParaRPr lang="en-US" sz="1400" dirty="0">
              <a:latin typeface="Times New Roman" charset="0"/>
              <a:ea typeface="Times New Roman" charset="0"/>
              <a:cs typeface="Times New Roman" charset="0"/>
            </a:endParaRPr>
          </a:p>
          <a:p>
            <a:pPr algn="just"/>
            <a:r>
              <a:rPr lang="en-US" sz="1400" dirty="0">
                <a:latin typeface="Times New Roman" charset="0"/>
                <a:ea typeface="Times New Roman" charset="0"/>
                <a:cs typeface="Times New Roman" charset="0"/>
              </a:rPr>
              <a:t>According to Friberg (2020), migrating for the purpose of begging which has come to be known as “migration for begging” often entails people or groups moving to another country or geographical area with the intention of begging as a means of livelihood. </a:t>
            </a:r>
          </a:p>
          <a:p>
            <a:pPr algn="just"/>
            <a:endParaRPr lang="en-US" sz="1400" dirty="0">
              <a:latin typeface="Times New Roman" charset="0"/>
              <a:ea typeface="Times New Roman" charset="0"/>
              <a:cs typeface="Times New Roman" charset="0"/>
            </a:endParaRPr>
          </a:p>
          <a:p>
            <a:pPr algn="just"/>
            <a:r>
              <a:rPr lang="en-US" sz="1400" dirty="0">
                <a:latin typeface="Times New Roman" charset="0"/>
                <a:ea typeface="Times New Roman" charset="0"/>
                <a:cs typeface="Times New Roman" charset="0"/>
              </a:rPr>
              <a:t>Migration for begging, has become a common livelihood strategy for many Romanian Roma communities (</a:t>
            </a:r>
            <a:r>
              <a:rPr lang="en-US" sz="1400" dirty="0" err="1">
                <a:latin typeface="Times New Roman" charset="0"/>
                <a:ea typeface="Times New Roman" charset="0"/>
                <a:cs typeface="Times New Roman" charset="0"/>
              </a:rPr>
              <a:t>Djuve</a:t>
            </a:r>
            <a:r>
              <a:rPr lang="en-US" sz="1400" dirty="0">
                <a:latin typeface="Times New Roman" charset="0"/>
                <a:ea typeface="Times New Roman" charset="0"/>
                <a:cs typeface="Times New Roman" charset="0"/>
              </a:rPr>
              <a:t> et al, 2019). And in Nigeria, people from Mali, Niger, Burkina Faso and Chad migrate to purposely beg as their means of </a:t>
            </a:r>
            <a:r>
              <a:rPr lang="en-US" sz="1400" dirty="0" smtClean="0">
                <a:latin typeface="Times New Roman" charset="0"/>
                <a:ea typeface="Times New Roman" charset="0"/>
                <a:cs typeface="Times New Roman" charset="0"/>
              </a:rPr>
              <a:t>livelihood (</a:t>
            </a:r>
            <a:r>
              <a:rPr lang="en-US" sz="1400" dirty="0" err="1" smtClean="0">
                <a:latin typeface="Times New Roman" charset="0"/>
                <a:ea typeface="Times New Roman" charset="0"/>
                <a:cs typeface="Times New Roman" charset="0"/>
              </a:rPr>
              <a:t>Ojedokun</a:t>
            </a:r>
            <a:r>
              <a:rPr lang="en-US" sz="1400" smtClean="0">
                <a:latin typeface="Times New Roman" charset="0"/>
                <a:ea typeface="Times New Roman" charset="0"/>
                <a:cs typeface="Times New Roman" charset="0"/>
              </a:rPr>
              <a:t>, 2015). </a:t>
            </a:r>
            <a:endParaRPr lang="en-US" sz="1400" dirty="0">
              <a:latin typeface="Times New Roman" charset="0"/>
              <a:ea typeface="Times New Roman" charset="0"/>
              <a:cs typeface="Times New Roman" charset="0"/>
            </a:endParaRPr>
          </a:p>
          <a:p>
            <a:pPr lvl="0" algn="just"/>
            <a:r>
              <a:rPr lang="en-US" sz="1400" dirty="0">
                <a:latin typeface="Times New Roman" charset="0"/>
                <a:ea typeface="Times New Roman" charset="0"/>
                <a:cs typeface="Times New Roman" charset="0"/>
              </a:rPr>
              <a:t>In the context of Niger, migration for begging often involves seasonal or temporary movements within the country or across borders, particularly to </a:t>
            </a:r>
            <a:r>
              <a:rPr lang="en-US" sz="1400" dirty="0" err="1">
                <a:latin typeface="Times New Roman" charset="0"/>
                <a:ea typeface="Times New Roman" charset="0"/>
                <a:cs typeface="Times New Roman" charset="0"/>
              </a:rPr>
              <a:t>neighbouring</a:t>
            </a:r>
            <a:r>
              <a:rPr lang="en-US" sz="1400" dirty="0">
                <a:latin typeface="Times New Roman" charset="0"/>
                <a:ea typeface="Times New Roman" charset="0"/>
                <a:cs typeface="Times New Roman" charset="0"/>
              </a:rPr>
              <a:t> countries such as Nigeria, Mali, and Algeria (</a:t>
            </a:r>
            <a:r>
              <a:rPr lang="en-US" sz="1400" dirty="0" err="1">
                <a:latin typeface="Times New Roman" charset="0"/>
                <a:ea typeface="Times New Roman" charset="0"/>
                <a:cs typeface="Times New Roman" charset="0"/>
              </a:rPr>
              <a:t>Benatia</a:t>
            </a:r>
            <a:r>
              <a:rPr lang="en-US" sz="1400" dirty="0">
                <a:latin typeface="Times New Roman" charset="0"/>
                <a:ea typeface="Times New Roman" charset="0"/>
                <a:cs typeface="Times New Roman" charset="0"/>
              </a:rPr>
              <a:t> et al., 2016).</a:t>
            </a:r>
          </a:p>
          <a:p>
            <a:pPr lvl="0" algn="just"/>
            <a:endParaRPr lang="en-US" sz="1400" dirty="0">
              <a:latin typeface="Times New Roman" charset="0"/>
              <a:ea typeface="Times New Roman" charset="0"/>
              <a:cs typeface="Times New Roman" charset="0"/>
            </a:endParaRPr>
          </a:p>
          <a:p>
            <a:pPr lvl="0" algn="just"/>
            <a:r>
              <a:rPr lang="en-US" sz="1400" dirty="0">
                <a:latin typeface="Times New Roman" charset="0"/>
                <a:ea typeface="Times New Roman" charset="0"/>
                <a:cs typeface="Times New Roman" charset="0"/>
              </a:rPr>
              <a:t> Migration for begging just like any other forms of migration, is as a consequence of and potential adaptation strategy to the </a:t>
            </a:r>
            <a:r>
              <a:rPr lang="en-GB" sz="1400" dirty="0">
                <a:latin typeface="Times New Roman" charset="0"/>
                <a:ea typeface="Times New Roman" charset="0"/>
                <a:cs typeface="Times New Roman" charset="0"/>
              </a:rPr>
              <a:t>prolonged drought, desertification and decreasing agricultural output, causing people to migrate </a:t>
            </a:r>
            <a:r>
              <a:rPr lang="en-US" sz="1400" dirty="0">
                <a:latin typeface="Times New Roman" charset="0"/>
                <a:ea typeface="Times New Roman" charset="0"/>
                <a:cs typeface="Times New Roman" charset="0"/>
              </a:rPr>
              <a:t>for better opportunities abroad by escaping food shortages, job losses, and increased poverty that these environmental challenges have caused </a:t>
            </a:r>
            <a:r>
              <a:rPr lang="en-GB" sz="1400" dirty="0">
                <a:latin typeface="Times New Roman" charset="0"/>
                <a:ea typeface="Times New Roman" charset="0"/>
                <a:cs typeface="Times New Roman" charset="0"/>
              </a:rPr>
              <a:t> (</a:t>
            </a:r>
            <a:r>
              <a:rPr lang="en-GB" sz="1400" dirty="0" err="1">
                <a:latin typeface="Times New Roman" charset="0"/>
                <a:ea typeface="Times New Roman" charset="0"/>
                <a:cs typeface="Times New Roman" charset="0"/>
              </a:rPr>
              <a:t>Afiifi</a:t>
            </a:r>
            <a:r>
              <a:rPr lang="en-GB" sz="1400" dirty="0">
                <a:latin typeface="Times New Roman" charset="0"/>
                <a:ea typeface="Times New Roman" charset="0"/>
                <a:cs typeface="Times New Roman" charset="0"/>
              </a:rPr>
              <a:t>, 2011; ).  </a:t>
            </a:r>
          </a:p>
          <a:p>
            <a:pPr algn="just"/>
            <a:endParaRPr lang="en-US" sz="3200" dirty="0"/>
          </a:p>
          <a:p>
            <a:pPr algn="just"/>
            <a:endParaRPr lang="en-US" sz="3200" dirty="0"/>
          </a:p>
          <a:p>
            <a:pPr algn="just"/>
            <a:endParaRPr lang="en-GB" sz="3200" dirty="0"/>
          </a:p>
          <a:p>
            <a:pPr fontAlgn="auto">
              <a:spcAft>
                <a:spcPts val="0"/>
              </a:spcAft>
              <a:buNone/>
              <a:defRPr/>
            </a:pPr>
            <a:endParaRPr lang="en-US" sz="3200" dirty="0">
              <a:solidFill>
                <a:srgbClr val="000066"/>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0DC2E1B-C1D4-E7C5-8629-3434FB277690}"/>
              </a:ext>
            </a:extLst>
          </p:cNvPr>
          <p:cNvSpPr>
            <a:spLocks noGrp="1"/>
          </p:cNvSpPr>
          <p:nvPr>
            <p:ph type="title"/>
          </p:nvPr>
        </p:nvSpPr>
        <p:spPr/>
        <p:txBody>
          <a:bodyPr/>
          <a:lstStyle/>
          <a:p>
            <a:r>
              <a:rPr lang="en-GB" dirty="0" smtClean="0"/>
              <a:t>j</a:t>
            </a:r>
            <a:r>
              <a:rPr lang="en-US" b="1" dirty="0" smtClean="0">
                <a:solidFill>
                  <a:schemeClr val="bg1"/>
                </a:solidFill>
                <a:latin typeface="Myriad Pro" pitchFamily="34" charset="0"/>
              </a:rPr>
              <a:t>Problem Statement</a:t>
            </a:r>
            <a:endParaRPr lang="en-GB" dirty="0"/>
          </a:p>
        </p:txBody>
      </p:sp>
      <p:sp>
        <p:nvSpPr>
          <p:cNvPr id="5" name="Text Placeholder 4"/>
          <p:cNvSpPr>
            <a:spLocks noGrp="1"/>
          </p:cNvSpPr>
          <p:nvPr>
            <p:ph type="body" idx="1"/>
          </p:nvPr>
        </p:nvSpPr>
        <p:spPr/>
        <p:txBody>
          <a:bodyPr/>
          <a:lstStyle/>
          <a:p>
            <a:endParaRPr lang="en-US" dirty="0"/>
          </a:p>
        </p:txBody>
      </p:sp>
      <p:sp>
        <p:nvSpPr>
          <p:cNvPr id="7" name="Text Placeholder 6"/>
          <p:cNvSpPr>
            <a:spLocks noGrp="1"/>
          </p:cNvSpPr>
          <p:nvPr>
            <p:ph type="body" sz="quarter" idx="3"/>
          </p:nvPr>
        </p:nvSpPr>
        <p:spPr/>
        <p:txBody>
          <a:bodyPr/>
          <a:lstStyle/>
          <a:p>
            <a:endParaRPr lang="en-US" dirty="0"/>
          </a:p>
        </p:txBody>
      </p:sp>
      <p:sp>
        <p:nvSpPr>
          <p:cNvPr id="8" name="Content Placeholder 7"/>
          <p:cNvSpPr>
            <a:spLocks noGrp="1"/>
          </p:cNvSpPr>
          <p:nvPr>
            <p:ph sz="quarter" idx="4"/>
          </p:nvPr>
        </p:nvSpPr>
        <p:spPr/>
        <p:txBody>
          <a:bodyPr/>
          <a:lstStyle/>
          <a:p>
            <a:pPr marL="457200" lvl="0" indent="-304800">
              <a:spcBef>
                <a:spcPts val="0"/>
              </a:spcBef>
              <a:spcAft>
                <a:spcPts val="0"/>
              </a:spcAft>
              <a:buClr>
                <a:schemeClr val="dk2"/>
              </a:buClr>
              <a:buSzPts val="1200"/>
              <a:buFont typeface="DM Sans"/>
              <a:buChar char="●"/>
            </a:pPr>
            <a:r>
              <a:rPr lang="en-US" sz="1800" dirty="0">
                <a:solidFill>
                  <a:schemeClr val="dk1"/>
                </a:solidFill>
              </a:rPr>
              <a:t>Though the migration of Nigeriens to Ghana dates back decades </a:t>
            </a:r>
            <a:r>
              <a:rPr lang="en-US" sz="1800" dirty="0">
                <a:solidFill>
                  <a:schemeClr val="dk1"/>
                </a:solidFill>
                <a:latin typeface="Times New Roman" charset="0"/>
                <a:ea typeface="Times New Roman" charset="0"/>
                <a:cs typeface="Times New Roman" charset="0"/>
              </a:rPr>
              <a:t>ago, our understanding of the lived experiences of their transnational activities and practices is limited, especially among the beggar population.  </a:t>
            </a:r>
          </a:p>
          <a:p>
            <a:pPr marL="152400" lvl="0" indent="0">
              <a:spcBef>
                <a:spcPts val="0"/>
              </a:spcBef>
              <a:spcAft>
                <a:spcPts val="0"/>
              </a:spcAft>
              <a:buClr>
                <a:schemeClr val="dk2"/>
              </a:buClr>
              <a:buSzPts val="1200"/>
              <a:buNone/>
            </a:pPr>
            <a:endParaRPr lang="en-US" sz="1800" dirty="0">
              <a:solidFill>
                <a:schemeClr val="dk1"/>
              </a:solidFill>
              <a:latin typeface="Times New Roman" charset="0"/>
              <a:ea typeface="Times New Roman" charset="0"/>
              <a:cs typeface="Times New Roman" charset="0"/>
            </a:endParaRPr>
          </a:p>
          <a:p>
            <a:pPr marL="457200" lvl="0" indent="-304800">
              <a:spcBef>
                <a:spcPts val="0"/>
              </a:spcBef>
              <a:spcAft>
                <a:spcPts val="0"/>
              </a:spcAft>
              <a:buClr>
                <a:schemeClr val="dk2"/>
              </a:buClr>
              <a:buSzPts val="1200"/>
              <a:buFont typeface="DM Sans"/>
              <a:buChar char="●"/>
            </a:pPr>
            <a:r>
              <a:rPr lang="en-US" sz="1800" dirty="0">
                <a:solidFill>
                  <a:schemeClr val="dk1"/>
                </a:solidFill>
                <a:latin typeface="Times New Roman" charset="0"/>
                <a:ea typeface="Times New Roman" charset="0"/>
                <a:cs typeface="Times New Roman" charset="0"/>
              </a:rPr>
              <a:t>To address this gab, this research explored the transnational involvement of Nigerien migrant beggars in Accra. </a:t>
            </a:r>
          </a:p>
          <a:p>
            <a:pPr marL="152400" lvl="0" indent="0">
              <a:spcBef>
                <a:spcPts val="0"/>
              </a:spcBef>
              <a:spcAft>
                <a:spcPts val="0"/>
              </a:spcAft>
              <a:buClr>
                <a:schemeClr val="dk2"/>
              </a:buClr>
              <a:buSzPts val="1200"/>
              <a:buNone/>
            </a:pPr>
            <a:endParaRPr lang="en-US" sz="1800" dirty="0">
              <a:solidFill>
                <a:schemeClr val="dk1"/>
              </a:solidFill>
              <a:latin typeface="Times New Roman" charset="0"/>
              <a:ea typeface="Times New Roman" charset="0"/>
              <a:cs typeface="Times New Roman" charset="0"/>
            </a:endParaRPr>
          </a:p>
          <a:p>
            <a:pPr marL="457200" lvl="0" indent="-304800">
              <a:spcBef>
                <a:spcPts val="0"/>
              </a:spcBef>
              <a:spcAft>
                <a:spcPts val="0"/>
              </a:spcAft>
              <a:buClr>
                <a:schemeClr val="dk2"/>
              </a:buClr>
              <a:buSzPts val="1200"/>
              <a:buFont typeface="DM Sans"/>
              <a:buChar char="●"/>
            </a:pPr>
            <a:r>
              <a:rPr lang="en-US" sz="1800" dirty="0">
                <a:solidFill>
                  <a:schemeClr val="dk1"/>
                </a:solidFill>
                <a:latin typeface="Times New Roman" charset="0"/>
                <a:ea typeface="Times New Roman" charset="0"/>
                <a:cs typeface="Times New Roman" charset="0"/>
              </a:rPr>
              <a:t>We argue that, migrant beggars transnational activities contributes to the influx of beggars on the streets of Accra.</a:t>
            </a:r>
            <a:r>
              <a:rPr lang="en-US" sz="1400" dirty="0">
                <a:solidFill>
                  <a:schemeClr val="dk1"/>
                </a:solidFill>
              </a:rPr>
              <a:t> </a:t>
            </a:r>
          </a:p>
        </p:txBody>
      </p:sp>
      <p:pic>
        <p:nvPicPr>
          <p:cNvPr id="9" name="Content Placeholder 8">
            <a:extLst>
              <a:ext uri="{FF2B5EF4-FFF2-40B4-BE49-F238E27FC236}">
                <a16:creationId xmlns:a16="http://schemas.microsoft.com/office/drawing/2014/main" xmlns="" id="{0D9CFC20-2E8F-41BE-9A61-7A0B3E4F7CDB}"/>
              </a:ext>
            </a:extLst>
          </p:cNvPr>
          <p:cNvPicPr>
            <a:picLocks noGrp="1" noChangeAspect="1"/>
          </p:cNvPicPr>
          <p:nvPr>
            <p:ph sz="half" idx="2"/>
          </p:nvPr>
        </p:nvPicPr>
        <p:blipFill>
          <a:blip r:embed="rId2"/>
          <a:stretch>
            <a:fillRect/>
          </a:stretch>
        </p:blipFill>
        <p:spPr>
          <a:xfrm>
            <a:off x="609600" y="2357097"/>
            <a:ext cx="5386388" cy="3586844"/>
          </a:xfrm>
          <a:prstGeom prst="rect">
            <a:avLst/>
          </a:prstGeom>
        </p:spPr>
      </p:pic>
    </p:spTree>
    <p:extLst>
      <p:ext uri="{BB962C8B-B14F-4D97-AF65-F5344CB8AC3E}">
        <p14:creationId xmlns:p14="http://schemas.microsoft.com/office/powerpoint/2010/main" val="4507669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D622117-D140-28AB-7C1A-B70B58A3FC35}"/>
              </a:ext>
            </a:extLst>
          </p:cNvPr>
          <p:cNvSpPr>
            <a:spLocks noGrp="1"/>
          </p:cNvSpPr>
          <p:nvPr>
            <p:ph type="title"/>
          </p:nvPr>
        </p:nvSpPr>
        <p:spPr/>
        <p:txBody>
          <a:bodyPr/>
          <a:lstStyle/>
          <a:p>
            <a:r>
              <a:rPr lang="en-US" b="1" dirty="0" smtClean="0">
                <a:solidFill>
                  <a:schemeClr val="bg1"/>
                </a:solidFill>
                <a:latin typeface="Myriad Pro" pitchFamily="34" charset="0"/>
              </a:rPr>
              <a:t>Research Questions</a:t>
            </a:r>
            <a:endParaRPr lang="en-GB" dirty="0"/>
          </a:p>
        </p:txBody>
      </p:sp>
      <p:sp>
        <p:nvSpPr>
          <p:cNvPr id="4" name="Text Placeholder 3"/>
          <p:cNvSpPr>
            <a:spLocks noGrp="1"/>
          </p:cNvSpPr>
          <p:nvPr>
            <p:ph type="body" idx="1"/>
          </p:nvPr>
        </p:nvSpPr>
        <p:spPr/>
        <p:txBody>
          <a:bodyPr/>
          <a:lstStyle/>
          <a:p>
            <a:endParaRPr lang="en-US"/>
          </a:p>
        </p:txBody>
      </p:sp>
      <p:sp>
        <p:nvSpPr>
          <p:cNvPr id="3" name="Content Placeholder 2">
            <a:extLst>
              <a:ext uri="{FF2B5EF4-FFF2-40B4-BE49-F238E27FC236}">
                <a16:creationId xmlns="" xmlns:a16="http://schemas.microsoft.com/office/drawing/2014/main" id="{F819FF8C-8F88-B3E9-338D-92BFB7E80673}"/>
              </a:ext>
            </a:extLst>
          </p:cNvPr>
          <p:cNvSpPr>
            <a:spLocks noGrp="1"/>
          </p:cNvSpPr>
          <p:nvPr>
            <p:ph sz="half" idx="2"/>
          </p:nvPr>
        </p:nvSpPr>
        <p:spPr/>
        <p:txBody>
          <a:bodyPr/>
          <a:lstStyle/>
          <a:p>
            <a:pPr algn="just"/>
            <a:r>
              <a:rPr lang="en-US" sz="2000" dirty="0"/>
              <a:t>What do migrant beggars’ transnational activities entail?</a:t>
            </a:r>
          </a:p>
          <a:p>
            <a:pPr algn="just"/>
            <a:endParaRPr lang="en-US" sz="2000" dirty="0"/>
          </a:p>
          <a:p>
            <a:pPr algn="just"/>
            <a:endParaRPr lang="en-US" sz="2000" dirty="0"/>
          </a:p>
          <a:p>
            <a:pPr algn="just"/>
            <a:r>
              <a:rPr lang="en-US" sz="2000" dirty="0"/>
              <a:t>How does migrant beggars’ transnational lifestyle contributes to the influx of beggars on the streets of Accra?</a:t>
            </a:r>
          </a:p>
          <a:p>
            <a:pPr algn="just"/>
            <a:endParaRPr lang="en-US" sz="2000" dirty="0" smtClean="0"/>
          </a:p>
          <a:p>
            <a:pPr algn="just"/>
            <a:endParaRPr lang="en-US" sz="2000" dirty="0"/>
          </a:p>
          <a:p>
            <a:endParaRPr lang="en-US" sz="2000" dirty="0"/>
          </a:p>
          <a:p>
            <a:endParaRPr lang="en-US" sz="2000" dirty="0"/>
          </a:p>
          <a:p>
            <a:endParaRPr lang="en-GB" sz="2000" dirty="0">
              <a:latin typeface="Times New Roman" charset="0"/>
              <a:ea typeface="Times New Roman" charset="0"/>
              <a:cs typeface="Times New Roman" charset="0"/>
            </a:endParaRPr>
          </a:p>
        </p:txBody>
      </p:sp>
      <p:sp>
        <p:nvSpPr>
          <p:cNvPr id="5" name="Text Placeholder 4"/>
          <p:cNvSpPr>
            <a:spLocks noGrp="1"/>
          </p:cNvSpPr>
          <p:nvPr>
            <p:ph type="body" sz="quarter" idx="3"/>
          </p:nvPr>
        </p:nvSpPr>
        <p:spPr/>
        <p:txBody>
          <a:bodyPr/>
          <a:lstStyle/>
          <a:p>
            <a:endParaRPr lang="en-US"/>
          </a:p>
        </p:txBody>
      </p:sp>
      <p:pic>
        <p:nvPicPr>
          <p:cNvPr id="7" name="Content Placeholder 6"/>
          <p:cNvPicPr>
            <a:picLocks noGrp="1" noChangeAspect="1"/>
          </p:cNvPicPr>
          <p:nvPr>
            <p:ph sz="quarter" idx="4"/>
          </p:nvPr>
        </p:nvPicPr>
        <p:blipFill>
          <a:blip r:embed="rId2">
            <a:extLst>
              <a:ext uri="{28A0092B-C50C-407E-A947-70E740481C1C}">
                <a14:useLocalDpi xmlns:a14="http://schemas.microsoft.com/office/drawing/2010/main" val="0"/>
              </a:ext>
            </a:extLst>
          </a:blip>
          <a:stretch>
            <a:fillRect/>
          </a:stretch>
        </p:blipFill>
        <p:spPr>
          <a:xfrm>
            <a:off x="6253427" y="2174875"/>
            <a:ext cx="5268384" cy="3951288"/>
          </a:xfrm>
        </p:spPr>
      </p:pic>
    </p:spTree>
    <p:extLst>
      <p:ext uri="{BB962C8B-B14F-4D97-AF65-F5344CB8AC3E}">
        <p14:creationId xmlns:p14="http://schemas.microsoft.com/office/powerpoint/2010/main" val="32798026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bg1"/>
                </a:solidFill>
                <a:latin typeface="Myriad Pro" pitchFamily="34" charset="0"/>
              </a:rPr>
              <a:t>Literature Review</a:t>
            </a:r>
            <a:endParaRPr lang="en-US" dirty="0"/>
          </a:p>
        </p:txBody>
      </p:sp>
      <p:sp>
        <p:nvSpPr>
          <p:cNvPr id="4" name="Content Placeholder 3"/>
          <p:cNvSpPr>
            <a:spLocks noGrp="1"/>
          </p:cNvSpPr>
          <p:nvPr>
            <p:ph sz="half" idx="2"/>
          </p:nvPr>
        </p:nvSpPr>
        <p:spPr/>
        <p:txBody>
          <a:bodyPr/>
          <a:lstStyle/>
          <a:p>
            <a:pPr>
              <a:buFont typeface="Arial" panose="020B0604020202020204" pitchFamily="34" charset="0"/>
              <a:buChar char="•"/>
            </a:pPr>
            <a:endParaRPr lang="en-US" sz="2000" dirty="0" smtClean="0"/>
          </a:p>
          <a:p>
            <a:pPr>
              <a:buFont typeface="Arial" panose="020B0604020202020204" pitchFamily="34" charset="0"/>
              <a:buChar char="•"/>
            </a:pPr>
            <a:r>
              <a:rPr lang="en-US" sz="2000" dirty="0" smtClean="0"/>
              <a:t>Transnationalism </a:t>
            </a:r>
            <a:endParaRPr lang="en-US" sz="2000" dirty="0"/>
          </a:p>
          <a:p>
            <a:pPr>
              <a:buFont typeface="Arial" panose="020B0604020202020204" pitchFamily="34" charset="0"/>
              <a:buChar char="•"/>
            </a:pPr>
            <a:endParaRPr lang="en-US" sz="2000" dirty="0" smtClean="0"/>
          </a:p>
          <a:p>
            <a:pPr>
              <a:buFont typeface="Arial" panose="020B0604020202020204" pitchFamily="34" charset="0"/>
              <a:buChar char="•"/>
            </a:pPr>
            <a:r>
              <a:rPr lang="en-US" sz="2000" dirty="0" smtClean="0"/>
              <a:t>Migration and West Africa</a:t>
            </a:r>
          </a:p>
          <a:p>
            <a:pPr>
              <a:buFont typeface="Arial" panose="020B0604020202020204" pitchFamily="34" charset="0"/>
              <a:buChar char="•"/>
            </a:pPr>
            <a:endParaRPr lang="en-US" sz="2000" dirty="0"/>
          </a:p>
          <a:p>
            <a:pPr>
              <a:buFont typeface="Arial" panose="020B0604020202020204" pitchFamily="34" charset="0"/>
              <a:buChar char="•"/>
            </a:pPr>
            <a:r>
              <a:rPr lang="en-US" sz="2000" dirty="0"/>
              <a:t>Migrants’ contacts and activities across borders.</a:t>
            </a:r>
          </a:p>
          <a:p>
            <a:pPr>
              <a:buFont typeface="Arial" panose="020B0604020202020204" pitchFamily="34" charset="0"/>
              <a:buChar char="•"/>
            </a:pPr>
            <a:endParaRPr lang="en-US" sz="2000" dirty="0"/>
          </a:p>
          <a:p>
            <a:pPr>
              <a:buFont typeface="Arial" panose="020B0604020202020204" pitchFamily="34" charset="0"/>
              <a:buChar char="•"/>
            </a:pPr>
            <a:r>
              <a:rPr lang="en-US" sz="2000" dirty="0"/>
              <a:t>Transnational social networks.</a:t>
            </a:r>
          </a:p>
          <a:p>
            <a:pPr>
              <a:buFont typeface="Arial" panose="020B0604020202020204" pitchFamily="34" charset="0"/>
              <a:buChar char="•"/>
            </a:pPr>
            <a:endParaRPr lang="en-US" sz="2000" dirty="0"/>
          </a:p>
          <a:p>
            <a:pPr>
              <a:buFont typeface="Arial" panose="020B0604020202020204" pitchFamily="34" charset="0"/>
              <a:buChar char="•"/>
            </a:pPr>
            <a:r>
              <a:rPr lang="en-US" sz="2000" dirty="0"/>
              <a:t>Migration </a:t>
            </a:r>
            <a:r>
              <a:rPr lang="en-US" sz="2000" dirty="0" smtClean="0"/>
              <a:t>industry</a:t>
            </a:r>
          </a:p>
          <a:p>
            <a:pPr>
              <a:buFont typeface="Arial" panose="020B0604020202020204" pitchFamily="34" charset="0"/>
              <a:buChar char="•"/>
            </a:pPr>
            <a:endParaRPr lang="en-US" sz="2000" dirty="0"/>
          </a:p>
          <a:p>
            <a:endParaRPr lang="en-US" sz="2000" dirty="0"/>
          </a:p>
        </p:txBody>
      </p:sp>
      <p:pic>
        <p:nvPicPr>
          <p:cNvPr id="5" name="Content Placeholder 4">
            <a:extLst>
              <a:ext uri="{FF2B5EF4-FFF2-40B4-BE49-F238E27FC236}">
                <a16:creationId xmlns:a16="http://schemas.microsoft.com/office/drawing/2014/main" xmlns="" id="{088E512E-240D-4578-A7D5-054421C26196}"/>
              </a:ext>
            </a:extLst>
          </p:cNvPr>
          <p:cNvPicPr>
            <a:picLocks noGrp="1" noChangeAspect="1"/>
          </p:cNvPicPr>
          <p:nvPr>
            <p:ph sz="half" idx="1"/>
          </p:nvPr>
        </p:nvPicPr>
        <p:blipFill>
          <a:blip r:embed="rId2"/>
          <a:stretch>
            <a:fillRect/>
          </a:stretch>
        </p:blipFill>
        <p:spPr>
          <a:xfrm>
            <a:off x="609600" y="2072648"/>
            <a:ext cx="5384800" cy="3581067"/>
          </a:xfrm>
          <a:prstGeom prst="rect">
            <a:avLst/>
          </a:prstGeom>
        </p:spPr>
      </p:pic>
    </p:spTree>
    <p:extLst>
      <p:ext uri="{BB962C8B-B14F-4D97-AF65-F5344CB8AC3E}">
        <p14:creationId xmlns:p14="http://schemas.microsoft.com/office/powerpoint/2010/main" val="7725211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D574992-2679-DE19-23D7-4486E1F44867}"/>
              </a:ext>
            </a:extLst>
          </p:cNvPr>
          <p:cNvSpPr>
            <a:spLocks noGrp="1"/>
          </p:cNvSpPr>
          <p:nvPr>
            <p:ph type="title"/>
          </p:nvPr>
        </p:nvSpPr>
        <p:spPr/>
        <p:txBody>
          <a:bodyPr/>
          <a:lstStyle/>
          <a:p>
            <a:r>
              <a:rPr lang="en-US" b="1" dirty="0" smtClean="0">
                <a:solidFill>
                  <a:schemeClr val="bg1"/>
                </a:solidFill>
                <a:latin typeface="Myriad Pro" pitchFamily="34" charset="0"/>
              </a:rPr>
              <a:t>Transnationalism</a:t>
            </a:r>
            <a:endParaRPr lang="en-GB" dirty="0"/>
          </a:p>
        </p:txBody>
      </p:sp>
      <p:sp>
        <p:nvSpPr>
          <p:cNvPr id="3" name="Content Placeholder 2">
            <a:extLst>
              <a:ext uri="{FF2B5EF4-FFF2-40B4-BE49-F238E27FC236}">
                <a16:creationId xmlns="" xmlns:a16="http://schemas.microsoft.com/office/drawing/2014/main" id="{47D354BB-5160-05DD-38CA-A2658E9F3C1A}"/>
              </a:ext>
            </a:extLst>
          </p:cNvPr>
          <p:cNvSpPr>
            <a:spLocks noGrp="1"/>
          </p:cNvSpPr>
          <p:nvPr>
            <p:ph idx="1"/>
          </p:nvPr>
        </p:nvSpPr>
        <p:spPr/>
        <p:txBody>
          <a:bodyPr/>
          <a:lstStyle/>
          <a:p>
            <a:pPr algn="just"/>
            <a:r>
              <a:rPr lang="en-US" sz="2400" dirty="0">
                <a:latin typeface="Times New Roman" charset="0"/>
                <a:ea typeface="Times New Roman" charset="0"/>
                <a:cs typeface="Times New Roman" charset="0"/>
              </a:rPr>
              <a:t>The concept of ‘transnationalism’ may be traced to Glick Schiller, </a:t>
            </a:r>
            <a:r>
              <a:rPr lang="en-US" sz="2400" dirty="0" err="1">
                <a:latin typeface="Times New Roman" charset="0"/>
                <a:ea typeface="Times New Roman" charset="0"/>
                <a:cs typeface="Times New Roman" charset="0"/>
              </a:rPr>
              <a:t>Basch</a:t>
            </a:r>
            <a:r>
              <a:rPr lang="en-US" sz="2400" dirty="0">
                <a:latin typeface="Times New Roman" charset="0"/>
                <a:ea typeface="Times New Roman" charset="0"/>
                <a:cs typeface="Times New Roman" charset="0"/>
              </a:rPr>
              <a:t> and Blanc- </a:t>
            </a:r>
            <a:r>
              <a:rPr lang="en-US" sz="2400" dirty="0" err="1">
                <a:latin typeface="Times New Roman" charset="0"/>
                <a:ea typeface="Times New Roman" charset="0"/>
                <a:cs typeface="Times New Roman" charset="0"/>
              </a:rPr>
              <a:t>Szanton</a:t>
            </a:r>
            <a:r>
              <a:rPr lang="en-US" sz="2400" dirty="0">
                <a:latin typeface="Times New Roman" charset="0"/>
                <a:ea typeface="Times New Roman" charset="0"/>
                <a:cs typeface="Times New Roman" charset="0"/>
              </a:rPr>
              <a:t> in their work in (1992, 1994) noticed intense interactions between sending and receiving countries of international migrants. </a:t>
            </a:r>
          </a:p>
          <a:p>
            <a:pPr algn="just"/>
            <a:endParaRPr lang="en-US" sz="2400" dirty="0">
              <a:latin typeface="Times New Roman" charset="0"/>
              <a:ea typeface="Times New Roman" charset="0"/>
              <a:cs typeface="Times New Roman" charset="0"/>
            </a:endParaRPr>
          </a:p>
          <a:p>
            <a:pPr algn="just"/>
            <a:r>
              <a:rPr lang="en-US" sz="2400" dirty="0">
                <a:latin typeface="Times New Roman" charset="0"/>
                <a:ea typeface="Times New Roman" charset="0"/>
                <a:cs typeface="Times New Roman" charset="0"/>
              </a:rPr>
              <a:t>Transnational migrants establish and maintain multiple connections in societies that span geographical borders. They engage in a wide range of activities that are social-cultural, economic and political in nature within the social field that include migrants and stayers.</a:t>
            </a:r>
          </a:p>
          <a:p>
            <a:pPr algn="just"/>
            <a:endParaRPr lang="en-US" sz="2400" dirty="0">
              <a:latin typeface="Times New Roman" charset="0"/>
              <a:ea typeface="Times New Roman" charset="0"/>
              <a:cs typeface="Times New Roman" charset="0"/>
            </a:endParaRPr>
          </a:p>
          <a:p>
            <a:pPr algn="just"/>
            <a:r>
              <a:rPr lang="en-US" sz="2400" dirty="0">
                <a:latin typeface="Times New Roman" charset="0"/>
                <a:ea typeface="Times New Roman" charset="0"/>
                <a:cs typeface="Times New Roman" charset="0"/>
              </a:rPr>
              <a:t>Social fields connect and position actors between physical and virtual spaces through electronic mediation. </a:t>
            </a:r>
          </a:p>
          <a:p>
            <a:pPr algn="just"/>
            <a:endParaRPr lang="en-US" dirty="0"/>
          </a:p>
          <a:p>
            <a:endParaRPr lang="en-US" dirty="0"/>
          </a:p>
          <a:p>
            <a:endParaRPr lang="en-GB" dirty="0"/>
          </a:p>
        </p:txBody>
      </p:sp>
    </p:spTree>
    <p:extLst>
      <p:ext uri="{BB962C8B-B14F-4D97-AF65-F5344CB8AC3E}">
        <p14:creationId xmlns:p14="http://schemas.microsoft.com/office/powerpoint/2010/main" val="673867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B5B08E6-EDDD-0834-1A6F-E7EA6AB01EF8}"/>
              </a:ext>
            </a:extLst>
          </p:cNvPr>
          <p:cNvSpPr>
            <a:spLocks noGrp="1"/>
          </p:cNvSpPr>
          <p:nvPr>
            <p:ph type="title"/>
          </p:nvPr>
        </p:nvSpPr>
        <p:spPr/>
        <p:txBody>
          <a:bodyPr/>
          <a:lstStyle/>
          <a:p>
            <a:r>
              <a:rPr lang="en-US" b="1" dirty="0" smtClean="0">
                <a:solidFill>
                  <a:schemeClr val="bg1"/>
                </a:solidFill>
                <a:latin typeface="Myriad Pro" pitchFamily="34" charset="0"/>
              </a:rPr>
              <a:t>Methodology</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945455581"/>
              </p:ext>
            </p:extLst>
          </p:nvPr>
        </p:nvGraphicFramePr>
        <p:xfrm>
          <a:off x="609600" y="1600200"/>
          <a:ext cx="10972800" cy="4572000"/>
        </p:xfrm>
        <a:graphic>
          <a:graphicData uri="http://schemas.openxmlformats.org/drawingml/2006/table">
            <a:tbl>
              <a:tblPr firstRow="1" bandRow="1">
                <a:tableStyleId>{5C22544A-7EE6-4342-B048-85BDC9FD1C3A}</a:tableStyleId>
              </a:tblPr>
              <a:tblGrid>
                <a:gridCol w="3657600"/>
                <a:gridCol w="3657600"/>
                <a:gridCol w="3657600"/>
              </a:tblGrid>
              <a:tr h="370840">
                <a:tc>
                  <a:txBody>
                    <a:bodyPr/>
                    <a:lstStyle/>
                    <a:p>
                      <a:endParaRPr lang="en-US" dirty="0" smtClean="0">
                        <a:latin typeface="Times New Roman" charset="0"/>
                        <a:ea typeface="Times New Roman" charset="0"/>
                        <a:cs typeface="Times New Roman" charset="0"/>
                      </a:endParaRPr>
                    </a:p>
                    <a:p>
                      <a:r>
                        <a:rPr lang="en-US" dirty="0" smtClean="0">
                          <a:latin typeface="Times New Roman" charset="0"/>
                          <a:ea typeface="Times New Roman" charset="0"/>
                          <a:cs typeface="Times New Roman" charset="0"/>
                        </a:rPr>
                        <a:t>Research Approach</a:t>
                      </a:r>
                    </a:p>
                    <a:p>
                      <a:endParaRPr lang="en-US" b="0" dirty="0" smtClean="0">
                        <a:latin typeface="Times New Roman" charset="0"/>
                        <a:ea typeface="Times New Roman" charset="0"/>
                        <a:cs typeface="Times New Roman" charset="0"/>
                      </a:endParaRPr>
                    </a:p>
                    <a:p>
                      <a:pPr marL="285750" indent="-285750">
                        <a:buFont typeface="Arial" charset="0"/>
                        <a:buChar char="•"/>
                      </a:pPr>
                      <a:r>
                        <a:rPr lang="en-US" b="0" dirty="0" smtClean="0">
                          <a:latin typeface="Times New Roman" charset="0"/>
                          <a:ea typeface="Times New Roman" charset="0"/>
                          <a:cs typeface="Times New Roman" charset="0"/>
                        </a:rPr>
                        <a:t>Qualitative study</a:t>
                      </a:r>
                    </a:p>
                    <a:p>
                      <a:endParaRPr lang="en-US" b="0" dirty="0" smtClean="0">
                        <a:latin typeface="Times New Roman" charset="0"/>
                        <a:ea typeface="Times New Roman" charset="0"/>
                        <a:cs typeface="Times New Roman" charset="0"/>
                      </a:endParaRPr>
                    </a:p>
                    <a:p>
                      <a:endParaRPr lang="en-US" b="0" dirty="0">
                        <a:latin typeface="Times New Roman" charset="0"/>
                        <a:ea typeface="Times New Roman" charset="0"/>
                        <a:cs typeface="Times New Roman" charset="0"/>
                      </a:endParaRPr>
                    </a:p>
                  </a:txBody>
                  <a:tcPr/>
                </a:tc>
                <a:tc>
                  <a:txBody>
                    <a:bodyPr/>
                    <a:lstStyle/>
                    <a:p>
                      <a:endParaRPr lang="en-US" dirty="0" smtClean="0">
                        <a:latin typeface="Times New Roman" charset="0"/>
                        <a:ea typeface="Times New Roman" charset="0"/>
                        <a:cs typeface="Times New Roman" charset="0"/>
                      </a:endParaRPr>
                    </a:p>
                    <a:p>
                      <a:r>
                        <a:rPr lang="en-US" dirty="0" smtClean="0">
                          <a:latin typeface="Times New Roman" charset="0"/>
                          <a:ea typeface="Times New Roman" charset="0"/>
                          <a:cs typeface="Times New Roman" charset="0"/>
                        </a:rPr>
                        <a:t>Study</a:t>
                      </a:r>
                      <a:r>
                        <a:rPr lang="en-US" baseline="0" dirty="0" smtClean="0">
                          <a:latin typeface="Times New Roman" charset="0"/>
                          <a:ea typeface="Times New Roman" charset="0"/>
                          <a:cs typeface="Times New Roman" charset="0"/>
                        </a:rPr>
                        <a:t> Site</a:t>
                      </a:r>
                    </a:p>
                    <a:p>
                      <a:endParaRPr lang="en-US" baseline="0" dirty="0" smtClean="0">
                        <a:latin typeface="Times New Roman" charset="0"/>
                        <a:ea typeface="Times New Roman" charset="0"/>
                        <a:cs typeface="Times New Roman" charset="0"/>
                      </a:endParaRPr>
                    </a:p>
                    <a:p>
                      <a:pPr marL="285750" indent="-285750">
                        <a:buFont typeface="Arial" charset="0"/>
                        <a:buChar char="•"/>
                      </a:pPr>
                      <a:r>
                        <a:rPr lang="en-US" b="0" baseline="0" dirty="0" err="1" smtClean="0">
                          <a:latin typeface="Times New Roman" charset="0"/>
                          <a:ea typeface="Times New Roman" charset="0"/>
                          <a:cs typeface="Times New Roman" charset="0"/>
                        </a:rPr>
                        <a:t>Ablekuma</a:t>
                      </a:r>
                      <a:r>
                        <a:rPr lang="en-US" b="0" baseline="0" dirty="0" smtClean="0">
                          <a:latin typeface="Times New Roman" charset="0"/>
                          <a:ea typeface="Times New Roman" charset="0"/>
                          <a:cs typeface="Times New Roman" charset="0"/>
                        </a:rPr>
                        <a:t> Central Municipali</a:t>
                      </a:r>
                      <a:r>
                        <a:rPr lang="en-US" baseline="0" dirty="0" smtClean="0">
                          <a:latin typeface="Times New Roman" charset="0"/>
                          <a:ea typeface="Times New Roman" charset="0"/>
                          <a:cs typeface="Times New Roman" charset="0"/>
                        </a:rPr>
                        <a:t>ty</a:t>
                      </a:r>
                      <a:endParaRPr lang="en-US" dirty="0" smtClean="0">
                        <a:latin typeface="Times New Roman" charset="0"/>
                        <a:ea typeface="Times New Roman" charset="0"/>
                        <a:cs typeface="Times New Roman" charset="0"/>
                      </a:endParaRPr>
                    </a:p>
                  </a:txBody>
                  <a:tcPr/>
                </a:tc>
                <a:tc>
                  <a:txBody>
                    <a:bodyPr/>
                    <a:lstStyle/>
                    <a:p>
                      <a:endParaRPr lang="en-US" dirty="0" smtClean="0">
                        <a:latin typeface="Times New Roman" charset="0"/>
                        <a:ea typeface="Times New Roman" charset="0"/>
                        <a:cs typeface="Times New Roman" charset="0"/>
                      </a:endParaRPr>
                    </a:p>
                    <a:p>
                      <a:r>
                        <a:rPr lang="en-US" dirty="0" smtClean="0">
                          <a:latin typeface="Times New Roman" charset="0"/>
                          <a:ea typeface="Times New Roman" charset="0"/>
                          <a:cs typeface="Times New Roman" charset="0"/>
                        </a:rPr>
                        <a:t>Sampling Technique</a:t>
                      </a:r>
                    </a:p>
                    <a:p>
                      <a:endParaRPr lang="en-US" b="0" dirty="0" smtClean="0">
                        <a:latin typeface="Times New Roman" charset="0"/>
                        <a:ea typeface="Times New Roman" charset="0"/>
                        <a:cs typeface="Times New Roman" charset="0"/>
                      </a:endParaRPr>
                    </a:p>
                    <a:p>
                      <a:pPr marL="171450" lvl="0" indent="-171450" algn="l" rtl="0">
                        <a:spcBef>
                          <a:spcPts val="0"/>
                        </a:spcBef>
                        <a:spcAft>
                          <a:spcPts val="0"/>
                        </a:spcAft>
                        <a:buFont typeface="Arial" panose="020B0604020202020204" pitchFamily="34" charset="0"/>
                        <a:buChar char="•"/>
                      </a:pPr>
                      <a:r>
                        <a:rPr lang="en-GB" b="0" dirty="0" smtClean="0">
                          <a:latin typeface="Times New Roman" charset="0"/>
                          <a:ea typeface="Times New Roman" charset="0"/>
                          <a:cs typeface="Times New Roman" charset="0"/>
                        </a:rPr>
                        <a:t>Purposive</a:t>
                      </a:r>
                    </a:p>
                    <a:p>
                      <a:pPr marL="171450" lvl="0" indent="-171450" algn="l" rtl="0">
                        <a:spcBef>
                          <a:spcPts val="0"/>
                        </a:spcBef>
                        <a:spcAft>
                          <a:spcPts val="0"/>
                        </a:spcAft>
                        <a:buFont typeface="Arial" panose="020B0604020202020204" pitchFamily="34" charset="0"/>
                        <a:buChar char="•"/>
                      </a:pPr>
                      <a:r>
                        <a:rPr lang="en-GB" b="0" dirty="0" smtClean="0">
                          <a:latin typeface="Times New Roman" charset="0"/>
                          <a:ea typeface="Times New Roman" charset="0"/>
                          <a:cs typeface="Times New Roman" charset="0"/>
                        </a:rPr>
                        <a:t>Convenient</a:t>
                      </a:r>
                    </a:p>
                    <a:p>
                      <a:pPr marL="171450" lvl="0" indent="-171450" algn="l" rtl="0">
                        <a:spcBef>
                          <a:spcPts val="0"/>
                        </a:spcBef>
                        <a:spcAft>
                          <a:spcPts val="0"/>
                        </a:spcAft>
                        <a:buFont typeface="Arial" panose="020B0604020202020204" pitchFamily="34" charset="0"/>
                        <a:buChar char="•"/>
                      </a:pPr>
                      <a:r>
                        <a:rPr lang="en-GB" b="0" dirty="0" smtClean="0">
                          <a:latin typeface="Times New Roman" charset="0"/>
                          <a:ea typeface="Times New Roman" charset="0"/>
                          <a:cs typeface="Times New Roman" charset="0"/>
                        </a:rPr>
                        <a:t>Snowball</a:t>
                      </a:r>
                    </a:p>
                    <a:p>
                      <a:pPr marL="285750" indent="-285750">
                        <a:buFont typeface="Arial" charset="0"/>
                        <a:buChar char="•"/>
                      </a:pPr>
                      <a:endParaRPr lang="en-US" dirty="0">
                        <a:latin typeface="Times New Roman" charset="0"/>
                        <a:ea typeface="Times New Roman" charset="0"/>
                        <a:cs typeface="Times New Roman" charset="0"/>
                      </a:endParaRPr>
                    </a:p>
                  </a:txBody>
                  <a:tcPr/>
                </a:tc>
              </a:tr>
              <a:tr h="370840">
                <a:tc>
                  <a:txBody>
                    <a:bodyPr/>
                    <a:lstStyle/>
                    <a:p>
                      <a:r>
                        <a:rPr lang="en-US" dirty="0" smtClean="0">
                          <a:latin typeface="Times New Roman" charset="0"/>
                          <a:ea typeface="Times New Roman" charset="0"/>
                          <a:cs typeface="Times New Roman" charset="0"/>
                        </a:rPr>
                        <a:t>Data Collection method and Instrument</a:t>
                      </a:r>
                    </a:p>
                    <a:p>
                      <a:endParaRPr lang="en-US" dirty="0" smtClean="0">
                        <a:latin typeface="Times New Roman" charset="0"/>
                        <a:ea typeface="Times New Roman" charset="0"/>
                        <a:cs typeface="Times New Roman" charset="0"/>
                      </a:endParaRPr>
                    </a:p>
                    <a:p>
                      <a:pPr marL="171450" lvl="0" indent="-171450" algn="l" rtl="0">
                        <a:spcBef>
                          <a:spcPts val="0"/>
                        </a:spcBef>
                        <a:spcAft>
                          <a:spcPts val="0"/>
                        </a:spcAft>
                        <a:buFont typeface="Arial" panose="020B0604020202020204" pitchFamily="34" charset="0"/>
                        <a:buChar char="•"/>
                      </a:pPr>
                      <a:r>
                        <a:rPr lang="en-GB" dirty="0" smtClean="0">
                          <a:latin typeface="Times New Roman" charset="0"/>
                          <a:ea typeface="Times New Roman" charset="0"/>
                          <a:cs typeface="Times New Roman" charset="0"/>
                        </a:rPr>
                        <a:t>In-depth Interview.</a:t>
                      </a:r>
                    </a:p>
                    <a:p>
                      <a:pPr marL="171450" lvl="0" indent="-171450" algn="l" rtl="0">
                        <a:spcBef>
                          <a:spcPts val="0"/>
                        </a:spcBef>
                        <a:spcAft>
                          <a:spcPts val="0"/>
                        </a:spcAft>
                        <a:buFont typeface="Arial" panose="020B0604020202020204" pitchFamily="34" charset="0"/>
                        <a:buChar char="•"/>
                      </a:pPr>
                      <a:r>
                        <a:rPr lang="en-GB" dirty="0" smtClean="0">
                          <a:latin typeface="Times New Roman" charset="0"/>
                          <a:ea typeface="Times New Roman" charset="0"/>
                          <a:cs typeface="Times New Roman" charset="0"/>
                        </a:rPr>
                        <a:t>Participant Observation </a:t>
                      </a:r>
                    </a:p>
                    <a:p>
                      <a:pPr marL="171450" lvl="0" indent="-171450" algn="l" rtl="0">
                        <a:spcBef>
                          <a:spcPts val="0"/>
                        </a:spcBef>
                        <a:spcAft>
                          <a:spcPts val="0"/>
                        </a:spcAft>
                        <a:buFont typeface="Arial" panose="020B0604020202020204" pitchFamily="34" charset="0"/>
                        <a:buChar char="•"/>
                      </a:pPr>
                      <a:r>
                        <a:rPr lang="en-GB" dirty="0" smtClean="0">
                          <a:latin typeface="Times New Roman" charset="0"/>
                          <a:ea typeface="Times New Roman" charset="0"/>
                          <a:cs typeface="Times New Roman" charset="0"/>
                        </a:rPr>
                        <a:t>Semi-structured Interview guide.</a:t>
                      </a:r>
                      <a:br>
                        <a:rPr lang="en-GB" dirty="0" smtClean="0">
                          <a:latin typeface="Times New Roman" charset="0"/>
                          <a:ea typeface="Times New Roman" charset="0"/>
                          <a:cs typeface="Times New Roman" charset="0"/>
                        </a:rPr>
                      </a:br>
                      <a:endParaRPr lang="en-GB" dirty="0" smtClean="0">
                        <a:latin typeface="Times New Roman" charset="0"/>
                        <a:ea typeface="Times New Roman" charset="0"/>
                        <a:cs typeface="Times New Roman" charset="0"/>
                      </a:endParaRPr>
                    </a:p>
                    <a:p>
                      <a:pPr marL="285750" indent="-285750">
                        <a:buFont typeface="Arial" charset="0"/>
                        <a:buChar char="•"/>
                      </a:pPr>
                      <a:endParaRPr lang="en-US" dirty="0">
                        <a:latin typeface="Times New Roman" charset="0"/>
                        <a:ea typeface="Times New Roman" charset="0"/>
                        <a:cs typeface="Times New Roman" charset="0"/>
                      </a:endParaRPr>
                    </a:p>
                  </a:txBody>
                  <a:tcPr/>
                </a:tc>
                <a:tc>
                  <a:txBody>
                    <a:bodyPr/>
                    <a:lstStyle/>
                    <a:p>
                      <a:r>
                        <a:rPr lang="en-US" dirty="0" smtClean="0">
                          <a:latin typeface="Times New Roman" charset="0"/>
                          <a:ea typeface="Times New Roman" charset="0"/>
                          <a:cs typeface="Times New Roman" charset="0"/>
                        </a:rPr>
                        <a:t>Population/Sampling Size</a:t>
                      </a:r>
                    </a:p>
                    <a:p>
                      <a:endParaRPr lang="en-US" dirty="0" smtClean="0">
                        <a:latin typeface="Times New Roman" charset="0"/>
                        <a:ea typeface="Times New Roman" charset="0"/>
                        <a:cs typeface="Times New Roman" charset="0"/>
                      </a:endParaRPr>
                    </a:p>
                    <a:p>
                      <a:pPr marL="285750" indent="-285750">
                        <a:buFont typeface="Arial" charset="0"/>
                        <a:buChar char="•"/>
                      </a:pPr>
                      <a:r>
                        <a:rPr lang="en-US" b="0" dirty="0" smtClean="0">
                          <a:latin typeface="Times New Roman" charset="0"/>
                          <a:ea typeface="Times New Roman" charset="0"/>
                          <a:cs typeface="Times New Roman" charset="0"/>
                        </a:rPr>
                        <a:t>Nigerien</a:t>
                      </a:r>
                      <a:r>
                        <a:rPr lang="en-US" b="0" baseline="0" dirty="0" smtClean="0">
                          <a:latin typeface="Times New Roman" charset="0"/>
                          <a:ea typeface="Times New Roman" charset="0"/>
                          <a:cs typeface="Times New Roman" charset="0"/>
                        </a:rPr>
                        <a:t> migrant beggars living in </a:t>
                      </a:r>
                      <a:r>
                        <a:rPr lang="en-US" b="0" baseline="0" dirty="0" err="1" smtClean="0">
                          <a:latin typeface="Times New Roman" charset="0"/>
                          <a:ea typeface="Times New Roman" charset="0"/>
                          <a:cs typeface="Times New Roman" charset="0"/>
                        </a:rPr>
                        <a:t>AbCM</a:t>
                      </a:r>
                      <a:r>
                        <a:rPr lang="en-US" b="0" baseline="0" dirty="0" smtClean="0">
                          <a:latin typeface="Times New Roman" charset="0"/>
                          <a:ea typeface="Times New Roman" charset="0"/>
                          <a:cs typeface="Times New Roman" charset="0"/>
                        </a:rPr>
                        <a:t>.</a:t>
                      </a:r>
                    </a:p>
                    <a:p>
                      <a:pPr marL="285750" indent="-285750">
                        <a:buFont typeface="Arial" charset="0"/>
                        <a:buChar char="•"/>
                      </a:pPr>
                      <a:endParaRPr lang="en-US" b="0" baseline="0" dirty="0" smtClean="0">
                        <a:latin typeface="Times New Roman" charset="0"/>
                        <a:ea typeface="Times New Roman" charset="0"/>
                        <a:cs typeface="Times New Roman" charset="0"/>
                      </a:endParaRPr>
                    </a:p>
                    <a:p>
                      <a:pPr marL="171450" lvl="0" indent="-171450" algn="l" rtl="0">
                        <a:spcBef>
                          <a:spcPts val="0"/>
                        </a:spcBef>
                        <a:spcAft>
                          <a:spcPts val="0"/>
                        </a:spcAft>
                        <a:buFont typeface="Arial" panose="020B0604020202020204" pitchFamily="34" charset="0"/>
                        <a:buChar char="•"/>
                      </a:pPr>
                      <a:r>
                        <a:rPr lang="en-GB" b="0" dirty="0" smtClean="0">
                          <a:latin typeface="Times New Roman" charset="0"/>
                          <a:ea typeface="Times New Roman" charset="0"/>
                          <a:cs typeface="Times New Roman" charset="0"/>
                        </a:rPr>
                        <a:t>Sample size: 27</a:t>
                      </a:r>
                    </a:p>
                    <a:p>
                      <a:pPr algn="l"/>
                      <a:r>
                        <a:rPr lang="en-US" b="0" baseline="0" dirty="0" smtClean="0">
                          <a:latin typeface="Times New Roman" charset="0"/>
                          <a:ea typeface="Times New Roman" charset="0"/>
                          <a:cs typeface="Times New Roman" charset="0"/>
                        </a:rPr>
                        <a:t>    Female: 24</a:t>
                      </a:r>
                    </a:p>
                    <a:p>
                      <a:pPr algn="l"/>
                      <a:r>
                        <a:rPr lang="en-US" b="0" baseline="0" dirty="0" smtClean="0">
                          <a:latin typeface="Times New Roman" charset="0"/>
                          <a:ea typeface="Times New Roman" charset="0"/>
                          <a:cs typeface="Times New Roman" charset="0"/>
                        </a:rPr>
                        <a:t>     Male: 3</a:t>
                      </a:r>
                      <a:endParaRPr lang="en-US" b="0" dirty="0" smtClean="0">
                        <a:latin typeface="Times New Roman" charset="0"/>
                        <a:ea typeface="Times New Roman" charset="0"/>
                        <a:cs typeface="Times New Roman" charset="0"/>
                      </a:endParaRPr>
                    </a:p>
                    <a:p>
                      <a:endParaRPr lang="en-US" dirty="0">
                        <a:latin typeface="Times New Roman" charset="0"/>
                        <a:ea typeface="Times New Roman" charset="0"/>
                        <a:cs typeface="Times New Roman" charset="0"/>
                      </a:endParaRPr>
                    </a:p>
                  </a:txBody>
                  <a:tcPr/>
                </a:tc>
                <a:tc>
                  <a:txBody>
                    <a:bodyPr/>
                    <a:lstStyle/>
                    <a:p>
                      <a:r>
                        <a:rPr lang="en-US" dirty="0" smtClean="0">
                          <a:latin typeface="Times New Roman" charset="0"/>
                          <a:ea typeface="Times New Roman" charset="0"/>
                          <a:cs typeface="Times New Roman" charset="0"/>
                        </a:rPr>
                        <a:t>Inclusion Criteria</a:t>
                      </a:r>
                    </a:p>
                    <a:p>
                      <a:endParaRPr lang="en-US" dirty="0" smtClean="0">
                        <a:latin typeface="Times New Roman" charset="0"/>
                        <a:ea typeface="Times New Roman" charset="0"/>
                        <a:cs typeface="Times New Roman" charset="0"/>
                      </a:endParaRPr>
                    </a:p>
                    <a:p>
                      <a:pPr marL="285750" marR="0" indent="-285750" algn="l" defTabSz="914400" rtl="0" eaLnBrk="1" fontAlgn="auto" latinLnBrk="0" hangingPunct="1">
                        <a:lnSpc>
                          <a:spcPct val="100000"/>
                        </a:lnSpc>
                        <a:spcBef>
                          <a:spcPts val="0"/>
                        </a:spcBef>
                        <a:spcAft>
                          <a:spcPts val="0"/>
                        </a:spcAft>
                        <a:buClrTx/>
                        <a:buSzTx/>
                        <a:buFont typeface="Arial" charset="0"/>
                        <a:buChar char="•"/>
                        <a:tabLst/>
                        <a:defRPr/>
                      </a:pPr>
                      <a:r>
                        <a:rPr lang="en-GB" sz="1800" dirty="0" smtClean="0">
                          <a:latin typeface="Times New Roman" charset="0"/>
                          <a:ea typeface="Times New Roman" charset="0"/>
                          <a:cs typeface="Times New Roman" charset="0"/>
                        </a:rPr>
                        <a:t>age 15+</a:t>
                      </a:r>
                    </a:p>
                    <a:p>
                      <a:pPr marL="285750" marR="0" indent="-285750" algn="l" defTabSz="914400" rtl="0" eaLnBrk="1" fontAlgn="auto" latinLnBrk="0" hangingPunct="1">
                        <a:lnSpc>
                          <a:spcPct val="100000"/>
                        </a:lnSpc>
                        <a:spcBef>
                          <a:spcPts val="0"/>
                        </a:spcBef>
                        <a:spcAft>
                          <a:spcPts val="0"/>
                        </a:spcAft>
                        <a:buClrTx/>
                        <a:buSzTx/>
                        <a:buFont typeface="Arial" charset="0"/>
                        <a:buChar char="•"/>
                        <a:tabLst/>
                        <a:defRPr/>
                      </a:pPr>
                      <a:r>
                        <a:rPr lang="en-GB" sz="1800" dirty="0" smtClean="0">
                          <a:latin typeface="Times New Roman" charset="0"/>
                          <a:ea typeface="Times New Roman" charset="0"/>
                          <a:cs typeface="Times New Roman" charset="0"/>
                        </a:rPr>
                        <a:t>who migrated in the</a:t>
                      </a:r>
                      <a:r>
                        <a:rPr lang="en-GB" sz="1800" baseline="0" dirty="0" smtClean="0">
                          <a:latin typeface="Times New Roman" charset="0"/>
                          <a:ea typeface="Times New Roman" charset="0"/>
                          <a:cs typeface="Times New Roman" charset="0"/>
                        </a:rPr>
                        <a:t> </a:t>
                      </a:r>
                      <a:r>
                        <a:rPr lang="en-GB" sz="1800" dirty="0" smtClean="0">
                          <a:latin typeface="Times New Roman" charset="0"/>
                          <a:ea typeface="Times New Roman" charset="0"/>
                          <a:cs typeface="Times New Roman" charset="0"/>
                        </a:rPr>
                        <a:t>company of a child or children from Niger </a:t>
                      </a:r>
                    </a:p>
                    <a:p>
                      <a:pPr marL="285750" marR="0" indent="-285750" algn="l" defTabSz="914400" rtl="0" eaLnBrk="1" fontAlgn="auto" latinLnBrk="0" hangingPunct="1">
                        <a:lnSpc>
                          <a:spcPct val="100000"/>
                        </a:lnSpc>
                        <a:spcBef>
                          <a:spcPts val="0"/>
                        </a:spcBef>
                        <a:spcAft>
                          <a:spcPts val="0"/>
                        </a:spcAft>
                        <a:buClrTx/>
                        <a:buSzTx/>
                        <a:buFont typeface="Arial" charset="0"/>
                        <a:buChar char="•"/>
                        <a:tabLst/>
                        <a:defRPr/>
                      </a:pPr>
                      <a:r>
                        <a:rPr lang="en-GB" sz="1800" dirty="0" smtClean="0">
                          <a:latin typeface="Times New Roman" charset="0"/>
                          <a:ea typeface="Times New Roman" charset="0"/>
                          <a:cs typeface="Times New Roman" charset="0"/>
                        </a:rPr>
                        <a:t>Have migrated for the purpose of begging</a:t>
                      </a:r>
                    </a:p>
                    <a:p>
                      <a:pPr marL="285750" marR="0" indent="-285750" algn="l" defTabSz="914400" rtl="0" eaLnBrk="1" fontAlgn="auto" latinLnBrk="0" hangingPunct="1">
                        <a:lnSpc>
                          <a:spcPct val="100000"/>
                        </a:lnSpc>
                        <a:spcBef>
                          <a:spcPts val="0"/>
                        </a:spcBef>
                        <a:spcAft>
                          <a:spcPts val="0"/>
                        </a:spcAft>
                        <a:buClrTx/>
                        <a:buSzTx/>
                        <a:buFont typeface="Arial" charset="0"/>
                        <a:buChar char="•"/>
                        <a:tabLst/>
                        <a:defRPr/>
                      </a:pPr>
                      <a:r>
                        <a:rPr lang="en-GB" sz="1800" dirty="0" smtClean="0">
                          <a:latin typeface="Times New Roman" charset="0"/>
                          <a:ea typeface="Times New Roman" charset="0"/>
                          <a:cs typeface="Times New Roman" charset="0"/>
                        </a:rPr>
                        <a:t>who had stayed here for at least 3 months.</a:t>
                      </a:r>
                      <a:endParaRPr lang="en-US" dirty="0">
                        <a:latin typeface="Times New Roman" charset="0"/>
                        <a:ea typeface="Times New Roman" charset="0"/>
                        <a:cs typeface="Times New Roman" charset="0"/>
                      </a:endParaRPr>
                    </a:p>
                  </a:txBody>
                  <a:tcPr/>
                </a:tc>
              </a:tr>
            </a:tbl>
          </a:graphicData>
        </a:graphic>
      </p:graphicFrame>
    </p:spTree>
    <p:extLst>
      <p:ext uri="{BB962C8B-B14F-4D97-AF65-F5344CB8AC3E}">
        <p14:creationId xmlns:p14="http://schemas.microsoft.com/office/powerpoint/2010/main" val="23013549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D6DB572-B24F-CD50-2507-E5E1A93348AC}"/>
              </a:ext>
            </a:extLst>
          </p:cNvPr>
          <p:cNvSpPr>
            <a:spLocks noGrp="1"/>
          </p:cNvSpPr>
          <p:nvPr>
            <p:ph type="title"/>
          </p:nvPr>
        </p:nvSpPr>
        <p:spPr/>
        <p:txBody>
          <a:bodyPr/>
          <a:lstStyle/>
          <a:p>
            <a:r>
              <a:rPr lang="en-US" b="1" dirty="0" smtClean="0">
                <a:solidFill>
                  <a:schemeClr val="bg1"/>
                </a:solidFill>
                <a:latin typeface="Myriad Pro" pitchFamily="34" charset="0"/>
              </a:rPr>
              <a:t>Finding: Migrants’ Profile</a:t>
            </a:r>
            <a:endParaRPr lang="en-GB" dirty="0"/>
          </a:p>
        </p:txBody>
      </p:sp>
      <p:graphicFrame>
        <p:nvGraphicFramePr>
          <p:cNvPr id="7" name="Content Placeholder 3">
            <a:extLst>
              <a:ext uri="{FF2B5EF4-FFF2-40B4-BE49-F238E27FC236}">
                <a16:creationId xmlns:a16="http://schemas.microsoft.com/office/drawing/2014/main" xmlns="" id="{5F0E64D1-C714-48A3-AB62-1B8BA0F1C2C4}"/>
              </a:ext>
            </a:extLst>
          </p:cNvPr>
          <p:cNvGraphicFramePr>
            <a:graphicFrameLocks noGrp="1"/>
          </p:cNvGraphicFramePr>
          <p:nvPr>
            <p:ph idx="1"/>
            <p:extLst>
              <p:ext uri="{D42A27DB-BD31-4B8C-83A1-F6EECF244321}">
                <p14:modId xmlns:p14="http://schemas.microsoft.com/office/powerpoint/2010/main" val="1432659268"/>
              </p:ext>
            </p:extLst>
          </p:nvPr>
        </p:nvGraphicFramePr>
        <p:xfrm>
          <a:off x="609600" y="1600200"/>
          <a:ext cx="7924800" cy="4775350"/>
        </p:xfrm>
        <a:graphic>
          <a:graphicData uri="http://schemas.openxmlformats.org/drawingml/2006/table">
            <a:tbl>
              <a:tblPr firstRow="1" firstCol="1" bandRow="1">
                <a:tableStyleId>{5C22544A-7EE6-4342-B048-85BDC9FD1C3A}</a:tableStyleId>
              </a:tblPr>
              <a:tblGrid>
                <a:gridCol w="511221">
                  <a:extLst>
                    <a:ext uri="{9D8B030D-6E8A-4147-A177-3AD203B41FA5}">
                      <a16:colId xmlns:a16="http://schemas.microsoft.com/office/drawing/2014/main" xmlns="" val="20000"/>
                    </a:ext>
                  </a:extLst>
                </a:gridCol>
                <a:gridCol w="1617093">
                  <a:extLst>
                    <a:ext uri="{9D8B030D-6E8A-4147-A177-3AD203B41FA5}">
                      <a16:colId xmlns:a16="http://schemas.microsoft.com/office/drawing/2014/main" xmlns="" val="20001"/>
                    </a:ext>
                  </a:extLst>
                </a:gridCol>
                <a:gridCol w="595241">
                  <a:extLst>
                    <a:ext uri="{9D8B030D-6E8A-4147-A177-3AD203B41FA5}">
                      <a16:colId xmlns:a16="http://schemas.microsoft.com/office/drawing/2014/main" xmlns="" val="20002"/>
                    </a:ext>
                  </a:extLst>
                </a:gridCol>
                <a:gridCol w="928710">
                  <a:extLst>
                    <a:ext uri="{9D8B030D-6E8A-4147-A177-3AD203B41FA5}">
                      <a16:colId xmlns:a16="http://schemas.microsoft.com/office/drawing/2014/main" xmlns="" val="20003"/>
                    </a:ext>
                  </a:extLst>
                </a:gridCol>
                <a:gridCol w="1531381">
                  <a:extLst>
                    <a:ext uri="{9D8B030D-6E8A-4147-A177-3AD203B41FA5}">
                      <a16:colId xmlns:a16="http://schemas.microsoft.com/office/drawing/2014/main" xmlns="" val="20004"/>
                    </a:ext>
                  </a:extLst>
                </a:gridCol>
                <a:gridCol w="1195465">
                  <a:extLst>
                    <a:ext uri="{9D8B030D-6E8A-4147-A177-3AD203B41FA5}">
                      <a16:colId xmlns:a16="http://schemas.microsoft.com/office/drawing/2014/main" xmlns="" val="20005"/>
                    </a:ext>
                  </a:extLst>
                </a:gridCol>
                <a:gridCol w="1545689">
                  <a:extLst>
                    <a:ext uri="{9D8B030D-6E8A-4147-A177-3AD203B41FA5}">
                      <a16:colId xmlns:a16="http://schemas.microsoft.com/office/drawing/2014/main" xmlns="" val="20006"/>
                    </a:ext>
                  </a:extLst>
                </a:gridCol>
              </a:tblGrid>
              <a:tr h="444092">
                <a:tc>
                  <a:txBody>
                    <a:bodyPr/>
                    <a:lstStyle/>
                    <a:p>
                      <a:pPr>
                        <a:spcAft>
                          <a:spcPts val="0"/>
                        </a:spcAft>
                      </a:pPr>
                      <a:r>
                        <a:rPr lang="en-US" sz="1000" dirty="0">
                          <a:effectLst/>
                        </a:rPr>
                        <a:t> </a:t>
                      </a:r>
                      <a:endParaRPr lang="en-GB" sz="1200" dirty="0">
                        <a:effectLst/>
                        <a:latin typeface="Times New Roman" charset="0"/>
                        <a:ea typeface="Calibri" charset="0"/>
                      </a:endParaRPr>
                    </a:p>
                  </a:txBody>
                  <a:tcPr marL="67356" marR="67356" marT="0" marB="0"/>
                </a:tc>
                <a:tc>
                  <a:txBody>
                    <a:bodyPr/>
                    <a:lstStyle/>
                    <a:p>
                      <a:pPr>
                        <a:spcAft>
                          <a:spcPts val="0"/>
                        </a:spcAft>
                      </a:pPr>
                      <a:r>
                        <a:rPr lang="en-US" sz="1000" dirty="0">
                          <a:effectLst/>
                        </a:rPr>
                        <a:t>Pseudonyms</a:t>
                      </a:r>
                      <a:endParaRPr lang="en-GB" sz="1200" dirty="0">
                        <a:effectLst/>
                        <a:latin typeface="Times New Roman" charset="0"/>
                        <a:ea typeface="Calibri" charset="0"/>
                      </a:endParaRPr>
                    </a:p>
                  </a:txBody>
                  <a:tcPr marL="67356" marR="67356" marT="0" marB="0"/>
                </a:tc>
                <a:tc>
                  <a:txBody>
                    <a:bodyPr/>
                    <a:lstStyle/>
                    <a:p>
                      <a:pPr>
                        <a:spcAft>
                          <a:spcPts val="0"/>
                        </a:spcAft>
                      </a:pPr>
                      <a:r>
                        <a:rPr lang="en-US" sz="1000">
                          <a:effectLst/>
                        </a:rPr>
                        <a:t>Age</a:t>
                      </a:r>
                      <a:endParaRPr lang="en-GB" sz="1200">
                        <a:effectLst/>
                        <a:latin typeface="Times New Roman" charset="0"/>
                        <a:ea typeface="Calibri" charset="0"/>
                      </a:endParaRPr>
                    </a:p>
                  </a:txBody>
                  <a:tcPr marL="67356" marR="67356" marT="0" marB="0"/>
                </a:tc>
                <a:tc>
                  <a:txBody>
                    <a:bodyPr/>
                    <a:lstStyle/>
                    <a:p>
                      <a:pPr>
                        <a:spcAft>
                          <a:spcPts val="0"/>
                        </a:spcAft>
                      </a:pPr>
                      <a:r>
                        <a:rPr lang="en-US" sz="1000" dirty="0">
                          <a:effectLst/>
                          <a:latin typeface="+mn-lt"/>
                          <a:ea typeface="+mn-ea"/>
                        </a:rPr>
                        <a:t>Gender</a:t>
                      </a:r>
                      <a:endParaRPr lang="en-GB" sz="1200" dirty="0">
                        <a:effectLst/>
                        <a:latin typeface="Times New Roman" charset="0"/>
                        <a:ea typeface="Calibri" charset="0"/>
                      </a:endParaRPr>
                    </a:p>
                  </a:txBody>
                  <a:tcPr marL="67356" marR="67356" marT="0" marB="0"/>
                </a:tc>
                <a:tc>
                  <a:txBody>
                    <a:bodyPr/>
                    <a:lstStyle/>
                    <a:p>
                      <a:pPr>
                        <a:spcAft>
                          <a:spcPts val="0"/>
                        </a:spcAft>
                      </a:pPr>
                      <a:r>
                        <a:rPr lang="en-US" sz="1000">
                          <a:effectLst/>
                        </a:rPr>
                        <a:t>Number of children brought</a:t>
                      </a:r>
                      <a:endParaRPr lang="en-GB" sz="1200">
                        <a:effectLst/>
                        <a:latin typeface="Times New Roman" charset="0"/>
                        <a:ea typeface="Calibri" charset="0"/>
                      </a:endParaRPr>
                    </a:p>
                  </a:txBody>
                  <a:tcPr marL="67356" marR="67356" marT="0" marB="0"/>
                </a:tc>
                <a:tc>
                  <a:txBody>
                    <a:bodyPr/>
                    <a:lstStyle/>
                    <a:p>
                      <a:pPr>
                        <a:spcAft>
                          <a:spcPts val="0"/>
                        </a:spcAft>
                      </a:pPr>
                      <a:r>
                        <a:rPr lang="en-US" sz="1000" dirty="0">
                          <a:effectLst/>
                        </a:rPr>
                        <a:t>Migration </a:t>
                      </a:r>
                    </a:p>
                    <a:p>
                      <a:pPr>
                        <a:spcAft>
                          <a:spcPts val="0"/>
                        </a:spcAft>
                      </a:pPr>
                      <a:r>
                        <a:rPr lang="en-US" sz="1000" dirty="0">
                          <a:effectLst/>
                        </a:rPr>
                        <a:t>Status</a:t>
                      </a:r>
                      <a:endParaRPr lang="en-GB" sz="1200" dirty="0">
                        <a:effectLst/>
                        <a:latin typeface="Times New Roman" charset="0"/>
                        <a:ea typeface="Calibri" charset="0"/>
                      </a:endParaRPr>
                    </a:p>
                  </a:txBody>
                  <a:tcPr marL="67356" marR="67356" marT="0" marB="0"/>
                </a:tc>
                <a:tc>
                  <a:txBody>
                    <a:bodyPr/>
                    <a:lstStyle/>
                    <a:p>
                      <a:pPr>
                        <a:spcAft>
                          <a:spcPts val="0"/>
                        </a:spcAft>
                      </a:pPr>
                      <a:r>
                        <a:rPr lang="en-US" sz="1000" dirty="0">
                          <a:effectLst/>
                        </a:rPr>
                        <a:t>Region</a:t>
                      </a:r>
                      <a:endParaRPr lang="en-GB" sz="1200" dirty="0">
                        <a:effectLst/>
                        <a:latin typeface="Times New Roman" charset="0"/>
                        <a:ea typeface="Calibri" charset="0"/>
                      </a:endParaRPr>
                    </a:p>
                  </a:txBody>
                  <a:tcPr marL="67356" marR="67356" marT="0" marB="0"/>
                </a:tc>
                <a:extLst>
                  <a:ext uri="{0D108BD9-81ED-4DB2-BD59-A6C34878D82A}">
                    <a16:rowId xmlns:a16="http://schemas.microsoft.com/office/drawing/2014/main" xmlns="" val="10000"/>
                  </a:ext>
                </a:extLst>
              </a:tr>
              <a:tr h="148030">
                <a:tc>
                  <a:txBody>
                    <a:bodyPr/>
                    <a:lstStyle/>
                    <a:p>
                      <a:pPr>
                        <a:spcAft>
                          <a:spcPts val="0"/>
                        </a:spcAft>
                      </a:pPr>
                      <a:r>
                        <a:rPr lang="en-US" sz="1000">
                          <a:effectLst/>
                        </a:rPr>
                        <a:t>1</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Abi</a:t>
                      </a:r>
                      <a:endParaRPr lang="en-GB" sz="1200">
                        <a:effectLst/>
                        <a:latin typeface="Times New Roman" charset="0"/>
                        <a:ea typeface="Calibri" charset="0"/>
                      </a:endParaRPr>
                    </a:p>
                  </a:txBody>
                  <a:tcPr marL="67356" marR="67356" marT="0" marB="0"/>
                </a:tc>
                <a:tc>
                  <a:txBody>
                    <a:bodyPr/>
                    <a:lstStyle/>
                    <a:p>
                      <a:pPr>
                        <a:spcAft>
                          <a:spcPts val="0"/>
                        </a:spcAft>
                      </a:pPr>
                      <a:r>
                        <a:rPr lang="en-US" sz="1000" dirty="0">
                          <a:effectLst/>
                          <a:latin typeface="+mn-lt"/>
                          <a:ea typeface="+mn-ea"/>
                        </a:rPr>
                        <a:t>50</a:t>
                      </a:r>
                      <a:endParaRPr lang="en-GB" sz="1200" dirty="0">
                        <a:effectLst/>
                        <a:latin typeface="Times New Roman" charset="0"/>
                        <a:ea typeface="Calibri" charset="0"/>
                      </a:endParaRPr>
                    </a:p>
                  </a:txBody>
                  <a:tcPr marL="67356" marR="67356" marT="0" marB="0"/>
                </a:tc>
                <a:tc>
                  <a:txBody>
                    <a:bodyPr/>
                    <a:lstStyle/>
                    <a:p>
                      <a:pPr>
                        <a:spcAft>
                          <a:spcPts val="0"/>
                        </a:spcAft>
                      </a:pPr>
                      <a:r>
                        <a:rPr lang="en-US" sz="1000">
                          <a:effectLst/>
                        </a:rPr>
                        <a:t>Female</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3</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New</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Maradi</a:t>
                      </a:r>
                      <a:endParaRPr lang="en-GB" sz="1200">
                        <a:effectLst/>
                        <a:latin typeface="Times New Roman" charset="0"/>
                        <a:ea typeface="Calibri" charset="0"/>
                      </a:endParaRPr>
                    </a:p>
                  </a:txBody>
                  <a:tcPr marL="67356" marR="67356" marT="0" marB="0"/>
                </a:tc>
                <a:extLst>
                  <a:ext uri="{0D108BD9-81ED-4DB2-BD59-A6C34878D82A}">
                    <a16:rowId xmlns:a16="http://schemas.microsoft.com/office/drawing/2014/main" xmlns="" val="10001"/>
                  </a:ext>
                </a:extLst>
              </a:tr>
              <a:tr h="148030">
                <a:tc>
                  <a:txBody>
                    <a:bodyPr/>
                    <a:lstStyle/>
                    <a:p>
                      <a:pPr>
                        <a:spcAft>
                          <a:spcPts val="0"/>
                        </a:spcAft>
                      </a:pPr>
                      <a:r>
                        <a:rPr lang="en-US" sz="1000">
                          <a:effectLst/>
                        </a:rPr>
                        <a:t>2</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Dama</a:t>
                      </a:r>
                      <a:endParaRPr lang="en-GB" sz="1200">
                        <a:effectLst/>
                        <a:latin typeface="Times New Roman" charset="0"/>
                        <a:ea typeface="Calibri" charset="0"/>
                      </a:endParaRPr>
                    </a:p>
                  </a:txBody>
                  <a:tcPr marL="67356" marR="67356" marT="0" marB="0"/>
                </a:tc>
                <a:tc>
                  <a:txBody>
                    <a:bodyPr/>
                    <a:lstStyle/>
                    <a:p>
                      <a:pPr>
                        <a:spcAft>
                          <a:spcPts val="0"/>
                        </a:spcAft>
                      </a:pPr>
                      <a:r>
                        <a:rPr lang="en-US" sz="1000" dirty="0">
                          <a:effectLst/>
                        </a:rPr>
                        <a:t>50</a:t>
                      </a:r>
                      <a:endParaRPr lang="en-GB" sz="1200" dirty="0">
                        <a:effectLst/>
                        <a:latin typeface="Times New Roman" charset="0"/>
                        <a:ea typeface="Calibri" charset="0"/>
                      </a:endParaRPr>
                    </a:p>
                  </a:txBody>
                  <a:tcPr marL="67356" marR="67356" marT="0" marB="0"/>
                </a:tc>
                <a:tc>
                  <a:txBody>
                    <a:bodyPr/>
                    <a:lstStyle/>
                    <a:p>
                      <a:pPr>
                        <a:spcAft>
                          <a:spcPts val="0"/>
                        </a:spcAft>
                      </a:pPr>
                      <a:r>
                        <a:rPr lang="en-US" sz="1000">
                          <a:effectLst/>
                        </a:rPr>
                        <a:t>Female</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3</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Old (2x)</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Maradi</a:t>
                      </a:r>
                      <a:endParaRPr lang="en-GB" sz="1200">
                        <a:effectLst/>
                        <a:latin typeface="Times New Roman" charset="0"/>
                        <a:ea typeface="Calibri" charset="0"/>
                      </a:endParaRPr>
                    </a:p>
                  </a:txBody>
                  <a:tcPr marL="67356" marR="67356" marT="0" marB="0"/>
                </a:tc>
                <a:extLst>
                  <a:ext uri="{0D108BD9-81ED-4DB2-BD59-A6C34878D82A}">
                    <a16:rowId xmlns:a16="http://schemas.microsoft.com/office/drawing/2014/main" xmlns="" val="10002"/>
                  </a:ext>
                </a:extLst>
              </a:tr>
              <a:tr h="179919">
                <a:tc>
                  <a:txBody>
                    <a:bodyPr/>
                    <a:lstStyle/>
                    <a:p>
                      <a:pPr>
                        <a:spcAft>
                          <a:spcPts val="0"/>
                        </a:spcAft>
                      </a:pPr>
                      <a:r>
                        <a:rPr lang="en-US" sz="1000">
                          <a:effectLst/>
                        </a:rPr>
                        <a:t>3</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Latu</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40</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Female</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3</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New</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Maradi</a:t>
                      </a:r>
                      <a:endParaRPr lang="en-GB" sz="1200">
                        <a:effectLst/>
                        <a:latin typeface="Times New Roman" charset="0"/>
                        <a:ea typeface="Calibri" charset="0"/>
                      </a:endParaRPr>
                    </a:p>
                  </a:txBody>
                  <a:tcPr marL="67356" marR="67356" marT="0" marB="0"/>
                </a:tc>
                <a:extLst>
                  <a:ext uri="{0D108BD9-81ED-4DB2-BD59-A6C34878D82A}">
                    <a16:rowId xmlns:a16="http://schemas.microsoft.com/office/drawing/2014/main" xmlns="" val="10003"/>
                  </a:ext>
                </a:extLst>
              </a:tr>
              <a:tr h="148030">
                <a:tc>
                  <a:txBody>
                    <a:bodyPr/>
                    <a:lstStyle/>
                    <a:p>
                      <a:pPr>
                        <a:spcAft>
                          <a:spcPts val="0"/>
                        </a:spcAft>
                      </a:pPr>
                      <a:r>
                        <a:rPr lang="en-US" sz="1000">
                          <a:effectLst/>
                        </a:rPr>
                        <a:t>4</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Ena</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60</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Female</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3</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New</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Maradi</a:t>
                      </a:r>
                      <a:endParaRPr lang="en-GB" sz="1200">
                        <a:effectLst/>
                        <a:latin typeface="Times New Roman" charset="0"/>
                        <a:ea typeface="Calibri" charset="0"/>
                      </a:endParaRPr>
                    </a:p>
                  </a:txBody>
                  <a:tcPr marL="67356" marR="67356" marT="0" marB="0"/>
                </a:tc>
                <a:extLst>
                  <a:ext uri="{0D108BD9-81ED-4DB2-BD59-A6C34878D82A}">
                    <a16:rowId xmlns:a16="http://schemas.microsoft.com/office/drawing/2014/main" xmlns="" val="10004"/>
                  </a:ext>
                </a:extLst>
              </a:tr>
              <a:tr h="148030">
                <a:tc>
                  <a:txBody>
                    <a:bodyPr/>
                    <a:lstStyle/>
                    <a:p>
                      <a:pPr>
                        <a:spcAft>
                          <a:spcPts val="0"/>
                        </a:spcAft>
                      </a:pPr>
                      <a:r>
                        <a:rPr lang="en-US" sz="1000">
                          <a:effectLst/>
                        </a:rPr>
                        <a:t>5</a:t>
                      </a:r>
                      <a:endParaRPr lang="en-GB" sz="1200">
                        <a:effectLst/>
                        <a:latin typeface="Times New Roman" charset="0"/>
                        <a:ea typeface="Calibri" charset="0"/>
                      </a:endParaRPr>
                    </a:p>
                  </a:txBody>
                  <a:tcPr marL="67356" marR="67356" marT="0" marB="0"/>
                </a:tc>
                <a:tc>
                  <a:txBody>
                    <a:bodyPr/>
                    <a:lstStyle/>
                    <a:p>
                      <a:pPr>
                        <a:spcAft>
                          <a:spcPts val="0"/>
                        </a:spcAft>
                      </a:pPr>
                      <a:r>
                        <a:rPr lang="en-US" sz="1000" dirty="0" err="1">
                          <a:effectLst/>
                        </a:rPr>
                        <a:t>Pati</a:t>
                      </a:r>
                      <a:endParaRPr lang="en-GB" sz="1200" dirty="0">
                        <a:effectLst/>
                        <a:latin typeface="Times New Roman" charset="0"/>
                        <a:ea typeface="Calibri" charset="0"/>
                      </a:endParaRPr>
                    </a:p>
                  </a:txBody>
                  <a:tcPr marL="67356" marR="67356" marT="0" marB="0"/>
                </a:tc>
                <a:tc>
                  <a:txBody>
                    <a:bodyPr/>
                    <a:lstStyle/>
                    <a:p>
                      <a:pPr>
                        <a:spcAft>
                          <a:spcPts val="0"/>
                        </a:spcAft>
                      </a:pPr>
                      <a:r>
                        <a:rPr lang="en-US" sz="1000">
                          <a:effectLst/>
                        </a:rPr>
                        <a:t>26</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Female</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1</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New</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Maradi</a:t>
                      </a:r>
                      <a:endParaRPr lang="en-GB" sz="1200">
                        <a:effectLst/>
                        <a:latin typeface="Times New Roman" charset="0"/>
                        <a:ea typeface="Calibri" charset="0"/>
                      </a:endParaRPr>
                    </a:p>
                  </a:txBody>
                  <a:tcPr marL="67356" marR="67356" marT="0" marB="0"/>
                </a:tc>
                <a:extLst>
                  <a:ext uri="{0D108BD9-81ED-4DB2-BD59-A6C34878D82A}">
                    <a16:rowId xmlns:a16="http://schemas.microsoft.com/office/drawing/2014/main" xmlns="" val="10005"/>
                  </a:ext>
                </a:extLst>
              </a:tr>
              <a:tr h="214189">
                <a:tc>
                  <a:txBody>
                    <a:bodyPr/>
                    <a:lstStyle/>
                    <a:p>
                      <a:pPr>
                        <a:spcAft>
                          <a:spcPts val="0"/>
                        </a:spcAft>
                      </a:pPr>
                      <a:r>
                        <a:rPr lang="en-US" sz="1000" dirty="0">
                          <a:effectLst/>
                        </a:rPr>
                        <a:t>6</a:t>
                      </a:r>
                      <a:endParaRPr lang="en-GB" sz="1200" dirty="0">
                        <a:effectLst/>
                        <a:latin typeface="Times New Roman" charset="0"/>
                        <a:ea typeface="Calibri" charset="0"/>
                      </a:endParaRPr>
                    </a:p>
                  </a:txBody>
                  <a:tcPr marL="67356" marR="67356" marT="0" marB="0"/>
                </a:tc>
                <a:tc>
                  <a:txBody>
                    <a:bodyPr/>
                    <a:lstStyle/>
                    <a:p>
                      <a:pPr>
                        <a:spcAft>
                          <a:spcPts val="0"/>
                        </a:spcAft>
                      </a:pPr>
                      <a:r>
                        <a:rPr lang="en-US" sz="1000" dirty="0" err="1">
                          <a:effectLst/>
                        </a:rPr>
                        <a:t>Naru</a:t>
                      </a:r>
                      <a:endParaRPr lang="en-GB" sz="1200" dirty="0">
                        <a:effectLst/>
                        <a:latin typeface="Times New Roman" charset="0"/>
                        <a:ea typeface="Calibri" charset="0"/>
                      </a:endParaRPr>
                    </a:p>
                  </a:txBody>
                  <a:tcPr marL="67356" marR="67356" marT="0" marB="0"/>
                </a:tc>
                <a:tc>
                  <a:txBody>
                    <a:bodyPr/>
                    <a:lstStyle/>
                    <a:p>
                      <a:pPr>
                        <a:spcAft>
                          <a:spcPts val="0"/>
                        </a:spcAft>
                      </a:pPr>
                      <a:r>
                        <a:rPr lang="en-US" sz="1000" dirty="0">
                          <a:effectLst/>
                        </a:rPr>
                        <a:t>63</a:t>
                      </a:r>
                      <a:endParaRPr lang="en-GB" sz="1200" dirty="0">
                        <a:effectLst/>
                        <a:latin typeface="Times New Roman" charset="0"/>
                        <a:ea typeface="Calibri" charset="0"/>
                      </a:endParaRPr>
                    </a:p>
                  </a:txBody>
                  <a:tcPr marL="67356" marR="67356" marT="0" marB="0"/>
                </a:tc>
                <a:tc>
                  <a:txBody>
                    <a:bodyPr/>
                    <a:lstStyle/>
                    <a:p>
                      <a:pPr>
                        <a:spcAft>
                          <a:spcPts val="0"/>
                        </a:spcAft>
                      </a:pPr>
                      <a:r>
                        <a:rPr lang="en-US" sz="1000">
                          <a:effectLst/>
                        </a:rPr>
                        <a:t>Female</a:t>
                      </a:r>
                      <a:endParaRPr lang="en-GB" sz="1200">
                        <a:effectLst/>
                        <a:latin typeface="Times New Roman" charset="0"/>
                        <a:ea typeface="Calibri" charset="0"/>
                      </a:endParaRPr>
                    </a:p>
                  </a:txBody>
                  <a:tcPr marL="67356" marR="67356" marT="0" marB="0"/>
                </a:tc>
                <a:tc>
                  <a:txBody>
                    <a:bodyPr/>
                    <a:lstStyle/>
                    <a:p>
                      <a:pPr>
                        <a:spcAft>
                          <a:spcPts val="0"/>
                        </a:spcAft>
                      </a:pPr>
                      <a:r>
                        <a:rPr lang="en-US" sz="1000" dirty="0">
                          <a:effectLst/>
                        </a:rPr>
                        <a:t>3</a:t>
                      </a:r>
                      <a:endParaRPr lang="en-GB" sz="1200" dirty="0">
                        <a:effectLst/>
                        <a:latin typeface="Times New Roman" charset="0"/>
                        <a:ea typeface="Calibri" charset="0"/>
                      </a:endParaRPr>
                    </a:p>
                  </a:txBody>
                  <a:tcPr marL="67356" marR="67356" marT="0" marB="0"/>
                </a:tc>
                <a:tc>
                  <a:txBody>
                    <a:bodyPr/>
                    <a:lstStyle/>
                    <a:p>
                      <a:pPr>
                        <a:spcAft>
                          <a:spcPts val="0"/>
                        </a:spcAft>
                      </a:pPr>
                      <a:r>
                        <a:rPr lang="en-US" sz="1000">
                          <a:effectLst/>
                        </a:rPr>
                        <a:t>Old (2x)</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Maradi</a:t>
                      </a:r>
                      <a:endParaRPr lang="en-GB" sz="1200">
                        <a:effectLst/>
                        <a:latin typeface="Times New Roman" charset="0"/>
                        <a:ea typeface="Calibri" charset="0"/>
                      </a:endParaRPr>
                    </a:p>
                  </a:txBody>
                  <a:tcPr marL="67356" marR="67356" marT="0" marB="0"/>
                </a:tc>
                <a:extLst>
                  <a:ext uri="{0D108BD9-81ED-4DB2-BD59-A6C34878D82A}">
                    <a16:rowId xmlns:a16="http://schemas.microsoft.com/office/drawing/2014/main" xmlns="" val="10006"/>
                  </a:ext>
                </a:extLst>
              </a:tr>
              <a:tr h="148030">
                <a:tc>
                  <a:txBody>
                    <a:bodyPr/>
                    <a:lstStyle/>
                    <a:p>
                      <a:pPr>
                        <a:spcAft>
                          <a:spcPts val="0"/>
                        </a:spcAft>
                      </a:pPr>
                      <a:r>
                        <a:rPr lang="en-US" sz="1000" dirty="0">
                          <a:effectLst/>
                        </a:rPr>
                        <a:t>7</a:t>
                      </a:r>
                      <a:endParaRPr lang="en-GB" sz="1200" dirty="0">
                        <a:effectLst/>
                        <a:latin typeface="Times New Roman" charset="0"/>
                        <a:ea typeface="Calibri" charset="0"/>
                      </a:endParaRPr>
                    </a:p>
                  </a:txBody>
                  <a:tcPr marL="67356" marR="67356" marT="0" marB="0"/>
                </a:tc>
                <a:tc>
                  <a:txBody>
                    <a:bodyPr/>
                    <a:lstStyle/>
                    <a:p>
                      <a:pPr>
                        <a:spcAft>
                          <a:spcPts val="0"/>
                        </a:spcAft>
                      </a:pPr>
                      <a:r>
                        <a:rPr lang="en-US" sz="1000">
                          <a:effectLst/>
                        </a:rPr>
                        <a:t>Meadu</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47</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Female</a:t>
                      </a:r>
                      <a:endParaRPr lang="en-GB" sz="1200">
                        <a:effectLst/>
                        <a:latin typeface="Times New Roman" charset="0"/>
                        <a:ea typeface="Calibri" charset="0"/>
                      </a:endParaRPr>
                    </a:p>
                  </a:txBody>
                  <a:tcPr marL="67356" marR="67356" marT="0" marB="0"/>
                </a:tc>
                <a:tc>
                  <a:txBody>
                    <a:bodyPr/>
                    <a:lstStyle/>
                    <a:p>
                      <a:pPr>
                        <a:spcAft>
                          <a:spcPts val="0"/>
                        </a:spcAft>
                      </a:pPr>
                      <a:r>
                        <a:rPr lang="en-US" sz="1000" dirty="0">
                          <a:effectLst/>
                        </a:rPr>
                        <a:t>4</a:t>
                      </a:r>
                      <a:endParaRPr lang="en-GB" sz="1200" dirty="0">
                        <a:effectLst/>
                        <a:latin typeface="Times New Roman" charset="0"/>
                        <a:ea typeface="Calibri" charset="0"/>
                      </a:endParaRPr>
                    </a:p>
                  </a:txBody>
                  <a:tcPr marL="67356" marR="67356" marT="0" marB="0"/>
                </a:tc>
                <a:tc>
                  <a:txBody>
                    <a:bodyPr/>
                    <a:lstStyle/>
                    <a:p>
                      <a:pPr>
                        <a:spcAft>
                          <a:spcPts val="0"/>
                        </a:spcAft>
                      </a:pPr>
                      <a:r>
                        <a:rPr lang="en-US" sz="1000" dirty="0">
                          <a:effectLst/>
                        </a:rPr>
                        <a:t>New</a:t>
                      </a:r>
                      <a:endParaRPr lang="en-GB" sz="1200" dirty="0">
                        <a:effectLst/>
                        <a:latin typeface="Times New Roman" charset="0"/>
                        <a:ea typeface="Calibri" charset="0"/>
                      </a:endParaRPr>
                    </a:p>
                  </a:txBody>
                  <a:tcPr marL="67356" marR="67356" marT="0" marB="0"/>
                </a:tc>
                <a:tc>
                  <a:txBody>
                    <a:bodyPr/>
                    <a:lstStyle/>
                    <a:p>
                      <a:pPr>
                        <a:spcAft>
                          <a:spcPts val="0"/>
                        </a:spcAft>
                      </a:pPr>
                      <a:r>
                        <a:rPr lang="en-US" sz="1000">
                          <a:effectLst/>
                        </a:rPr>
                        <a:t>Maradi</a:t>
                      </a:r>
                      <a:endParaRPr lang="en-GB" sz="1200">
                        <a:effectLst/>
                        <a:latin typeface="Times New Roman" charset="0"/>
                        <a:ea typeface="Calibri" charset="0"/>
                      </a:endParaRPr>
                    </a:p>
                  </a:txBody>
                  <a:tcPr marL="67356" marR="67356" marT="0" marB="0"/>
                </a:tc>
                <a:extLst>
                  <a:ext uri="{0D108BD9-81ED-4DB2-BD59-A6C34878D82A}">
                    <a16:rowId xmlns:a16="http://schemas.microsoft.com/office/drawing/2014/main" xmlns="" val="10007"/>
                  </a:ext>
                </a:extLst>
              </a:tr>
              <a:tr h="148030">
                <a:tc>
                  <a:txBody>
                    <a:bodyPr/>
                    <a:lstStyle/>
                    <a:p>
                      <a:pPr>
                        <a:spcAft>
                          <a:spcPts val="0"/>
                        </a:spcAft>
                      </a:pPr>
                      <a:r>
                        <a:rPr lang="en-US" sz="1000">
                          <a:effectLst/>
                        </a:rPr>
                        <a:t>8</a:t>
                      </a:r>
                      <a:endParaRPr lang="en-GB" sz="1200">
                        <a:effectLst/>
                        <a:latin typeface="Times New Roman" charset="0"/>
                        <a:ea typeface="Calibri" charset="0"/>
                      </a:endParaRPr>
                    </a:p>
                  </a:txBody>
                  <a:tcPr marL="67356" marR="67356" marT="0" marB="0"/>
                </a:tc>
                <a:tc>
                  <a:txBody>
                    <a:bodyPr/>
                    <a:lstStyle/>
                    <a:p>
                      <a:pPr>
                        <a:spcAft>
                          <a:spcPts val="0"/>
                        </a:spcAft>
                      </a:pPr>
                      <a:r>
                        <a:rPr lang="en-US" sz="1000" dirty="0" err="1">
                          <a:effectLst/>
                        </a:rPr>
                        <a:t>Atu</a:t>
                      </a:r>
                      <a:endParaRPr lang="en-GB" sz="1200" dirty="0">
                        <a:effectLst/>
                        <a:latin typeface="Times New Roman" charset="0"/>
                        <a:ea typeface="Calibri" charset="0"/>
                      </a:endParaRPr>
                    </a:p>
                  </a:txBody>
                  <a:tcPr marL="67356" marR="67356" marT="0" marB="0"/>
                </a:tc>
                <a:tc>
                  <a:txBody>
                    <a:bodyPr/>
                    <a:lstStyle/>
                    <a:p>
                      <a:pPr>
                        <a:spcAft>
                          <a:spcPts val="0"/>
                        </a:spcAft>
                      </a:pPr>
                      <a:r>
                        <a:rPr lang="en-US" sz="1000">
                          <a:effectLst/>
                        </a:rPr>
                        <a:t>50</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Female</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1</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Old (3x)</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Maradi</a:t>
                      </a:r>
                      <a:endParaRPr lang="en-GB" sz="1200">
                        <a:effectLst/>
                        <a:latin typeface="Times New Roman" charset="0"/>
                        <a:ea typeface="Calibri" charset="0"/>
                      </a:endParaRPr>
                    </a:p>
                  </a:txBody>
                  <a:tcPr marL="67356" marR="67356" marT="0" marB="0"/>
                </a:tc>
                <a:extLst>
                  <a:ext uri="{0D108BD9-81ED-4DB2-BD59-A6C34878D82A}">
                    <a16:rowId xmlns:a16="http://schemas.microsoft.com/office/drawing/2014/main" xmlns="" val="10008"/>
                  </a:ext>
                </a:extLst>
              </a:tr>
              <a:tr h="148030">
                <a:tc>
                  <a:txBody>
                    <a:bodyPr/>
                    <a:lstStyle/>
                    <a:p>
                      <a:pPr>
                        <a:spcAft>
                          <a:spcPts val="0"/>
                        </a:spcAft>
                      </a:pPr>
                      <a:r>
                        <a:rPr lang="en-US" sz="1000">
                          <a:effectLst/>
                        </a:rPr>
                        <a:t>9</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Auda</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50</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Female</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2</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New</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Zinder</a:t>
                      </a:r>
                      <a:endParaRPr lang="en-GB" sz="1200">
                        <a:effectLst/>
                        <a:latin typeface="Times New Roman" charset="0"/>
                        <a:ea typeface="Calibri" charset="0"/>
                      </a:endParaRPr>
                    </a:p>
                  </a:txBody>
                  <a:tcPr marL="67356" marR="67356" marT="0" marB="0"/>
                </a:tc>
                <a:extLst>
                  <a:ext uri="{0D108BD9-81ED-4DB2-BD59-A6C34878D82A}">
                    <a16:rowId xmlns:a16="http://schemas.microsoft.com/office/drawing/2014/main" xmlns="" val="10009"/>
                  </a:ext>
                </a:extLst>
              </a:tr>
              <a:tr h="148030">
                <a:tc>
                  <a:txBody>
                    <a:bodyPr/>
                    <a:lstStyle/>
                    <a:p>
                      <a:pPr>
                        <a:spcAft>
                          <a:spcPts val="0"/>
                        </a:spcAft>
                      </a:pPr>
                      <a:r>
                        <a:rPr lang="en-US" sz="1000">
                          <a:effectLst/>
                        </a:rPr>
                        <a:t>10</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Buya</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50</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Female</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2</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Old (2x)</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Maradi</a:t>
                      </a:r>
                      <a:endParaRPr lang="en-GB" sz="1200">
                        <a:effectLst/>
                        <a:latin typeface="Times New Roman" charset="0"/>
                        <a:ea typeface="Calibri" charset="0"/>
                      </a:endParaRPr>
                    </a:p>
                  </a:txBody>
                  <a:tcPr marL="67356" marR="67356" marT="0" marB="0"/>
                </a:tc>
                <a:extLst>
                  <a:ext uri="{0D108BD9-81ED-4DB2-BD59-A6C34878D82A}">
                    <a16:rowId xmlns:a16="http://schemas.microsoft.com/office/drawing/2014/main" xmlns="" val="10010"/>
                  </a:ext>
                </a:extLst>
              </a:tr>
              <a:tr h="148030">
                <a:tc>
                  <a:txBody>
                    <a:bodyPr/>
                    <a:lstStyle/>
                    <a:p>
                      <a:pPr>
                        <a:spcAft>
                          <a:spcPts val="0"/>
                        </a:spcAft>
                      </a:pPr>
                      <a:r>
                        <a:rPr lang="en-US" sz="1000">
                          <a:effectLst/>
                        </a:rPr>
                        <a:t>11</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Hatu</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55</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Female</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2</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New</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Maradi</a:t>
                      </a:r>
                      <a:endParaRPr lang="en-GB" sz="1200">
                        <a:effectLst/>
                        <a:latin typeface="Times New Roman" charset="0"/>
                        <a:ea typeface="Calibri" charset="0"/>
                      </a:endParaRPr>
                    </a:p>
                  </a:txBody>
                  <a:tcPr marL="67356" marR="67356" marT="0" marB="0"/>
                </a:tc>
                <a:extLst>
                  <a:ext uri="{0D108BD9-81ED-4DB2-BD59-A6C34878D82A}">
                    <a16:rowId xmlns:a16="http://schemas.microsoft.com/office/drawing/2014/main" xmlns="" val="10011"/>
                  </a:ext>
                </a:extLst>
              </a:tr>
              <a:tr h="148030">
                <a:tc>
                  <a:txBody>
                    <a:bodyPr/>
                    <a:lstStyle/>
                    <a:p>
                      <a:pPr>
                        <a:spcAft>
                          <a:spcPts val="0"/>
                        </a:spcAft>
                      </a:pPr>
                      <a:r>
                        <a:rPr lang="en-US" sz="1000">
                          <a:effectLst/>
                        </a:rPr>
                        <a:t>12</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Diya</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40</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Female</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3</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New</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Maradi</a:t>
                      </a:r>
                      <a:endParaRPr lang="en-GB" sz="1200">
                        <a:effectLst/>
                        <a:latin typeface="Times New Roman" charset="0"/>
                        <a:ea typeface="Calibri" charset="0"/>
                      </a:endParaRPr>
                    </a:p>
                  </a:txBody>
                  <a:tcPr marL="67356" marR="67356" marT="0" marB="0"/>
                </a:tc>
                <a:extLst>
                  <a:ext uri="{0D108BD9-81ED-4DB2-BD59-A6C34878D82A}">
                    <a16:rowId xmlns:a16="http://schemas.microsoft.com/office/drawing/2014/main" xmlns="" val="10012"/>
                  </a:ext>
                </a:extLst>
              </a:tr>
              <a:tr h="148030">
                <a:tc>
                  <a:txBody>
                    <a:bodyPr/>
                    <a:lstStyle/>
                    <a:p>
                      <a:pPr>
                        <a:spcAft>
                          <a:spcPts val="0"/>
                        </a:spcAft>
                      </a:pPr>
                      <a:r>
                        <a:rPr lang="en-US" sz="1000">
                          <a:effectLst/>
                        </a:rPr>
                        <a:t>13</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Yatu</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53</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Female</a:t>
                      </a:r>
                      <a:endParaRPr lang="en-GB" sz="1200">
                        <a:effectLst/>
                        <a:latin typeface="Times New Roman" charset="0"/>
                        <a:ea typeface="Calibri" charset="0"/>
                      </a:endParaRPr>
                    </a:p>
                  </a:txBody>
                  <a:tcPr marL="67356" marR="67356" marT="0" marB="0"/>
                </a:tc>
                <a:tc>
                  <a:txBody>
                    <a:bodyPr/>
                    <a:lstStyle/>
                    <a:p>
                      <a:pPr>
                        <a:spcAft>
                          <a:spcPts val="0"/>
                        </a:spcAft>
                      </a:pPr>
                      <a:r>
                        <a:rPr lang="en-US" sz="1000" dirty="0">
                          <a:effectLst/>
                        </a:rPr>
                        <a:t>1 </a:t>
                      </a:r>
                      <a:endParaRPr lang="en-GB" sz="1200" dirty="0">
                        <a:effectLst/>
                        <a:latin typeface="Times New Roman" charset="0"/>
                        <a:ea typeface="Calibri" charset="0"/>
                      </a:endParaRPr>
                    </a:p>
                  </a:txBody>
                  <a:tcPr marL="67356" marR="67356" marT="0" marB="0"/>
                </a:tc>
                <a:tc>
                  <a:txBody>
                    <a:bodyPr/>
                    <a:lstStyle/>
                    <a:p>
                      <a:pPr>
                        <a:spcAft>
                          <a:spcPts val="0"/>
                        </a:spcAft>
                      </a:pPr>
                      <a:r>
                        <a:rPr lang="en-US" sz="1000">
                          <a:effectLst/>
                        </a:rPr>
                        <a:t>New</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Maradi</a:t>
                      </a:r>
                      <a:endParaRPr lang="en-GB" sz="1200">
                        <a:effectLst/>
                        <a:latin typeface="Times New Roman" charset="0"/>
                        <a:ea typeface="Calibri" charset="0"/>
                      </a:endParaRPr>
                    </a:p>
                  </a:txBody>
                  <a:tcPr marL="67356" marR="67356" marT="0" marB="0"/>
                </a:tc>
                <a:extLst>
                  <a:ext uri="{0D108BD9-81ED-4DB2-BD59-A6C34878D82A}">
                    <a16:rowId xmlns:a16="http://schemas.microsoft.com/office/drawing/2014/main" xmlns="" val="10013"/>
                  </a:ext>
                </a:extLst>
              </a:tr>
              <a:tr h="148030">
                <a:tc>
                  <a:txBody>
                    <a:bodyPr/>
                    <a:lstStyle/>
                    <a:p>
                      <a:pPr>
                        <a:spcAft>
                          <a:spcPts val="0"/>
                        </a:spcAft>
                      </a:pPr>
                      <a:r>
                        <a:rPr lang="en-US" sz="1000">
                          <a:effectLst/>
                        </a:rPr>
                        <a:t>14</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Tiya</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46</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Female</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1 </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New</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Maradi</a:t>
                      </a:r>
                      <a:endParaRPr lang="en-GB" sz="1200">
                        <a:effectLst/>
                        <a:latin typeface="Times New Roman" charset="0"/>
                        <a:ea typeface="Calibri" charset="0"/>
                      </a:endParaRPr>
                    </a:p>
                  </a:txBody>
                  <a:tcPr marL="67356" marR="67356" marT="0" marB="0"/>
                </a:tc>
                <a:extLst>
                  <a:ext uri="{0D108BD9-81ED-4DB2-BD59-A6C34878D82A}">
                    <a16:rowId xmlns:a16="http://schemas.microsoft.com/office/drawing/2014/main" xmlns="" val="10014"/>
                  </a:ext>
                </a:extLst>
              </a:tr>
              <a:tr h="148030">
                <a:tc>
                  <a:txBody>
                    <a:bodyPr/>
                    <a:lstStyle/>
                    <a:p>
                      <a:pPr>
                        <a:spcAft>
                          <a:spcPts val="0"/>
                        </a:spcAft>
                      </a:pPr>
                      <a:r>
                        <a:rPr lang="en-US" sz="1000">
                          <a:effectLst/>
                        </a:rPr>
                        <a:t>15</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Kiya</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75</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Female</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1</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Old (3x)</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Zinder</a:t>
                      </a:r>
                      <a:endParaRPr lang="en-GB" sz="1200">
                        <a:effectLst/>
                        <a:latin typeface="Times New Roman" charset="0"/>
                        <a:ea typeface="Calibri" charset="0"/>
                      </a:endParaRPr>
                    </a:p>
                  </a:txBody>
                  <a:tcPr marL="67356" marR="67356" marT="0" marB="0"/>
                </a:tc>
                <a:extLst>
                  <a:ext uri="{0D108BD9-81ED-4DB2-BD59-A6C34878D82A}">
                    <a16:rowId xmlns:a16="http://schemas.microsoft.com/office/drawing/2014/main" xmlns="" val="10015"/>
                  </a:ext>
                </a:extLst>
              </a:tr>
              <a:tr h="148030">
                <a:tc>
                  <a:txBody>
                    <a:bodyPr/>
                    <a:lstStyle/>
                    <a:p>
                      <a:pPr>
                        <a:spcAft>
                          <a:spcPts val="0"/>
                        </a:spcAft>
                      </a:pPr>
                      <a:r>
                        <a:rPr lang="en-US" sz="1000">
                          <a:effectLst/>
                        </a:rPr>
                        <a:t>16</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Aria</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23</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Female</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1</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New</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Zinder</a:t>
                      </a:r>
                      <a:endParaRPr lang="en-GB" sz="1200">
                        <a:effectLst/>
                        <a:latin typeface="Times New Roman" charset="0"/>
                        <a:ea typeface="Calibri" charset="0"/>
                      </a:endParaRPr>
                    </a:p>
                  </a:txBody>
                  <a:tcPr marL="67356" marR="67356" marT="0" marB="0"/>
                </a:tc>
                <a:extLst>
                  <a:ext uri="{0D108BD9-81ED-4DB2-BD59-A6C34878D82A}">
                    <a16:rowId xmlns:a16="http://schemas.microsoft.com/office/drawing/2014/main" xmlns="" val="10016"/>
                  </a:ext>
                </a:extLst>
              </a:tr>
              <a:tr h="148030">
                <a:tc>
                  <a:txBody>
                    <a:bodyPr/>
                    <a:lstStyle/>
                    <a:p>
                      <a:pPr>
                        <a:spcAft>
                          <a:spcPts val="0"/>
                        </a:spcAft>
                      </a:pPr>
                      <a:r>
                        <a:rPr lang="en-US" sz="1000">
                          <a:effectLst/>
                        </a:rPr>
                        <a:t>17</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Suha</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70</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Female</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2</a:t>
                      </a:r>
                      <a:endParaRPr lang="en-GB" sz="1200">
                        <a:effectLst/>
                        <a:latin typeface="Times New Roman" charset="0"/>
                        <a:ea typeface="Calibri" charset="0"/>
                      </a:endParaRPr>
                    </a:p>
                  </a:txBody>
                  <a:tcPr marL="67356" marR="67356" marT="0" marB="0"/>
                </a:tc>
                <a:tc>
                  <a:txBody>
                    <a:bodyPr/>
                    <a:lstStyle/>
                    <a:p>
                      <a:pPr>
                        <a:spcAft>
                          <a:spcPts val="0"/>
                        </a:spcAft>
                      </a:pPr>
                      <a:r>
                        <a:rPr lang="en-US" sz="1000" dirty="0">
                          <a:effectLst/>
                        </a:rPr>
                        <a:t>New</a:t>
                      </a:r>
                      <a:endParaRPr lang="en-GB" sz="1200" dirty="0">
                        <a:effectLst/>
                        <a:latin typeface="Times New Roman" charset="0"/>
                        <a:ea typeface="Calibri" charset="0"/>
                      </a:endParaRPr>
                    </a:p>
                  </a:txBody>
                  <a:tcPr marL="67356" marR="67356" marT="0" marB="0"/>
                </a:tc>
                <a:tc>
                  <a:txBody>
                    <a:bodyPr/>
                    <a:lstStyle/>
                    <a:p>
                      <a:pPr>
                        <a:spcAft>
                          <a:spcPts val="0"/>
                        </a:spcAft>
                      </a:pPr>
                      <a:r>
                        <a:rPr lang="en-US" sz="1000">
                          <a:effectLst/>
                        </a:rPr>
                        <a:t>Maradi</a:t>
                      </a:r>
                      <a:endParaRPr lang="en-GB" sz="1200">
                        <a:effectLst/>
                        <a:latin typeface="Times New Roman" charset="0"/>
                        <a:ea typeface="Calibri" charset="0"/>
                      </a:endParaRPr>
                    </a:p>
                  </a:txBody>
                  <a:tcPr marL="67356" marR="67356" marT="0" marB="0"/>
                </a:tc>
                <a:extLst>
                  <a:ext uri="{0D108BD9-81ED-4DB2-BD59-A6C34878D82A}">
                    <a16:rowId xmlns:a16="http://schemas.microsoft.com/office/drawing/2014/main" xmlns="" val="10017"/>
                  </a:ext>
                </a:extLst>
              </a:tr>
              <a:tr h="148030">
                <a:tc>
                  <a:txBody>
                    <a:bodyPr/>
                    <a:lstStyle/>
                    <a:p>
                      <a:pPr>
                        <a:spcAft>
                          <a:spcPts val="0"/>
                        </a:spcAft>
                      </a:pPr>
                      <a:r>
                        <a:rPr lang="en-US" sz="1000">
                          <a:effectLst/>
                        </a:rPr>
                        <a:t>18</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Zebu</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70</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Female</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1</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New</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Zinder</a:t>
                      </a:r>
                      <a:endParaRPr lang="en-GB" sz="1200">
                        <a:effectLst/>
                        <a:latin typeface="Times New Roman" charset="0"/>
                        <a:ea typeface="Calibri" charset="0"/>
                      </a:endParaRPr>
                    </a:p>
                  </a:txBody>
                  <a:tcPr marL="67356" marR="67356" marT="0" marB="0"/>
                </a:tc>
                <a:extLst>
                  <a:ext uri="{0D108BD9-81ED-4DB2-BD59-A6C34878D82A}">
                    <a16:rowId xmlns:a16="http://schemas.microsoft.com/office/drawing/2014/main" xmlns="" val="10018"/>
                  </a:ext>
                </a:extLst>
              </a:tr>
              <a:tr h="148030">
                <a:tc>
                  <a:txBody>
                    <a:bodyPr/>
                    <a:lstStyle/>
                    <a:p>
                      <a:pPr>
                        <a:spcAft>
                          <a:spcPts val="0"/>
                        </a:spcAft>
                      </a:pPr>
                      <a:r>
                        <a:rPr lang="en-US" sz="1000">
                          <a:effectLst/>
                        </a:rPr>
                        <a:t>19</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Ula</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40</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Female</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2</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New</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Maradi</a:t>
                      </a:r>
                      <a:endParaRPr lang="en-GB" sz="1200">
                        <a:effectLst/>
                        <a:latin typeface="Times New Roman" charset="0"/>
                        <a:ea typeface="Calibri" charset="0"/>
                      </a:endParaRPr>
                    </a:p>
                  </a:txBody>
                  <a:tcPr marL="67356" marR="67356" marT="0" marB="0"/>
                </a:tc>
                <a:extLst>
                  <a:ext uri="{0D108BD9-81ED-4DB2-BD59-A6C34878D82A}">
                    <a16:rowId xmlns:a16="http://schemas.microsoft.com/office/drawing/2014/main" xmlns="" val="10019"/>
                  </a:ext>
                </a:extLst>
              </a:tr>
              <a:tr h="148030">
                <a:tc>
                  <a:txBody>
                    <a:bodyPr/>
                    <a:lstStyle/>
                    <a:p>
                      <a:pPr>
                        <a:spcAft>
                          <a:spcPts val="0"/>
                        </a:spcAft>
                      </a:pPr>
                      <a:r>
                        <a:rPr lang="en-US" sz="1000">
                          <a:effectLst/>
                        </a:rPr>
                        <a:t>20</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Habi</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65</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Female</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2</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New</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Maradi</a:t>
                      </a:r>
                      <a:endParaRPr lang="en-GB" sz="1200">
                        <a:effectLst/>
                        <a:latin typeface="Times New Roman" charset="0"/>
                        <a:ea typeface="Calibri" charset="0"/>
                      </a:endParaRPr>
                    </a:p>
                  </a:txBody>
                  <a:tcPr marL="67356" marR="67356" marT="0" marB="0"/>
                </a:tc>
                <a:extLst>
                  <a:ext uri="{0D108BD9-81ED-4DB2-BD59-A6C34878D82A}">
                    <a16:rowId xmlns:a16="http://schemas.microsoft.com/office/drawing/2014/main" xmlns="" val="10020"/>
                  </a:ext>
                </a:extLst>
              </a:tr>
              <a:tr h="148030">
                <a:tc>
                  <a:txBody>
                    <a:bodyPr/>
                    <a:lstStyle/>
                    <a:p>
                      <a:pPr>
                        <a:spcAft>
                          <a:spcPts val="0"/>
                        </a:spcAft>
                      </a:pPr>
                      <a:r>
                        <a:rPr lang="en-US" sz="1000">
                          <a:effectLst/>
                        </a:rPr>
                        <a:t>21</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Chiya</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55</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Female</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3</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Old (3x)</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Zinder</a:t>
                      </a:r>
                      <a:endParaRPr lang="en-GB" sz="1200">
                        <a:effectLst/>
                        <a:latin typeface="Times New Roman" charset="0"/>
                        <a:ea typeface="Calibri" charset="0"/>
                      </a:endParaRPr>
                    </a:p>
                  </a:txBody>
                  <a:tcPr marL="67356" marR="67356" marT="0" marB="0"/>
                </a:tc>
                <a:extLst>
                  <a:ext uri="{0D108BD9-81ED-4DB2-BD59-A6C34878D82A}">
                    <a16:rowId xmlns:a16="http://schemas.microsoft.com/office/drawing/2014/main" xmlns="" val="10021"/>
                  </a:ext>
                </a:extLst>
              </a:tr>
              <a:tr h="148030">
                <a:tc>
                  <a:txBody>
                    <a:bodyPr/>
                    <a:lstStyle/>
                    <a:p>
                      <a:pPr>
                        <a:spcAft>
                          <a:spcPts val="0"/>
                        </a:spcAft>
                      </a:pPr>
                      <a:r>
                        <a:rPr lang="en-US" sz="1000">
                          <a:effectLst/>
                        </a:rPr>
                        <a:t>22</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Arma</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68</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Female</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1</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New</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Zinder</a:t>
                      </a:r>
                      <a:endParaRPr lang="en-GB" sz="1200">
                        <a:effectLst/>
                        <a:latin typeface="Times New Roman" charset="0"/>
                        <a:ea typeface="Calibri" charset="0"/>
                      </a:endParaRPr>
                    </a:p>
                  </a:txBody>
                  <a:tcPr marL="67356" marR="67356" marT="0" marB="0"/>
                </a:tc>
                <a:extLst>
                  <a:ext uri="{0D108BD9-81ED-4DB2-BD59-A6C34878D82A}">
                    <a16:rowId xmlns:a16="http://schemas.microsoft.com/office/drawing/2014/main" xmlns="" val="10022"/>
                  </a:ext>
                </a:extLst>
              </a:tr>
              <a:tr h="148030">
                <a:tc>
                  <a:txBody>
                    <a:bodyPr/>
                    <a:lstStyle/>
                    <a:p>
                      <a:pPr>
                        <a:spcAft>
                          <a:spcPts val="0"/>
                        </a:spcAft>
                      </a:pPr>
                      <a:r>
                        <a:rPr lang="en-US" sz="1000">
                          <a:effectLst/>
                        </a:rPr>
                        <a:t>23</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Tuya</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50</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Female</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4</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New</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Maradi</a:t>
                      </a:r>
                      <a:endParaRPr lang="en-GB" sz="1200">
                        <a:effectLst/>
                        <a:latin typeface="Times New Roman" charset="0"/>
                        <a:ea typeface="Calibri" charset="0"/>
                      </a:endParaRPr>
                    </a:p>
                  </a:txBody>
                  <a:tcPr marL="67356" marR="67356" marT="0" marB="0"/>
                </a:tc>
                <a:extLst>
                  <a:ext uri="{0D108BD9-81ED-4DB2-BD59-A6C34878D82A}">
                    <a16:rowId xmlns:a16="http://schemas.microsoft.com/office/drawing/2014/main" xmlns="" val="10023"/>
                  </a:ext>
                </a:extLst>
              </a:tr>
              <a:tr h="148030">
                <a:tc>
                  <a:txBody>
                    <a:bodyPr/>
                    <a:lstStyle/>
                    <a:p>
                      <a:pPr>
                        <a:spcAft>
                          <a:spcPts val="0"/>
                        </a:spcAft>
                      </a:pPr>
                      <a:r>
                        <a:rPr lang="en-US" sz="1000">
                          <a:effectLst/>
                        </a:rPr>
                        <a:t>24</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Yisha</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60</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Female</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3</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New</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Zinder</a:t>
                      </a:r>
                      <a:endParaRPr lang="en-GB" sz="1200">
                        <a:effectLst/>
                        <a:latin typeface="Times New Roman" charset="0"/>
                        <a:ea typeface="Calibri" charset="0"/>
                      </a:endParaRPr>
                    </a:p>
                  </a:txBody>
                  <a:tcPr marL="67356" marR="67356" marT="0" marB="0"/>
                </a:tc>
                <a:extLst>
                  <a:ext uri="{0D108BD9-81ED-4DB2-BD59-A6C34878D82A}">
                    <a16:rowId xmlns:a16="http://schemas.microsoft.com/office/drawing/2014/main" xmlns="" val="10024"/>
                  </a:ext>
                </a:extLst>
              </a:tr>
              <a:tr h="279550">
                <a:tc>
                  <a:txBody>
                    <a:bodyPr/>
                    <a:lstStyle/>
                    <a:p>
                      <a:pPr>
                        <a:spcAft>
                          <a:spcPts val="0"/>
                        </a:spcAft>
                      </a:pPr>
                      <a:r>
                        <a:rPr lang="en-US" sz="1000">
                          <a:effectLst/>
                        </a:rPr>
                        <a:t>25</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Danla</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60</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Male</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1</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Old migrant (4x)</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Zinder</a:t>
                      </a:r>
                      <a:endParaRPr lang="en-GB" sz="1200">
                        <a:effectLst/>
                        <a:latin typeface="Times New Roman" charset="0"/>
                        <a:ea typeface="Calibri" charset="0"/>
                      </a:endParaRPr>
                    </a:p>
                  </a:txBody>
                  <a:tcPr marL="67356" marR="67356" marT="0" marB="0"/>
                </a:tc>
                <a:extLst>
                  <a:ext uri="{0D108BD9-81ED-4DB2-BD59-A6C34878D82A}">
                    <a16:rowId xmlns:a16="http://schemas.microsoft.com/office/drawing/2014/main" xmlns="" val="10025"/>
                  </a:ext>
                </a:extLst>
              </a:tr>
              <a:tr h="148030">
                <a:tc>
                  <a:txBody>
                    <a:bodyPr/>
                    <a:lstStyle/>
                    <a:p>
                      <a:pPr>
                        <a:spcAft>
                          <a:spcPts val="0"/>
                        </a:spcAft>
                      </a:pPr>
                      <a:r>
                        <a:rPr lang="en-US" sz="1000">
                          <a:effectLst/>
                        </a:rPr>
                        <a:t>26</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Sofo</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45</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Male</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1</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New</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Zinder</a:t>
                      </a:r>
                      <a:endParaRPr lang="en-GB" sz="1200">
                        <a:effectLst/>
                        <a:latin typeface="Times New Roman" charset="0"/>
                        <a:ea typeface="Calibri" charset="0"/>
                      </a:endParaRPr>
                    </a:p>
                  </a:txBody>
                  <a:tcPr marL="67356" marR="67356" marT="0" marB="0"/>
                </a:tc>
                <a:extLst>
                  <a:ext uri="{0D108BD9-81ED-4DB2-BD59-A6C34878D82A}">
                    <a16:rowId xmlns:a16="http://schemas.microsoft.com/office/drawing/2014/main" xmlns="" val="10026"/>
                  </a:ext>
                </a:extLst>
              </a:tr>
              <a:tr h="148030">
                <a:tc>
                  <a:txBody>
                    <a:bodyPr/>
                    <a:lstStyle/>
                    <a:p>
                      <a:pPr>
                        <a:spcAft>
                          <a:spcPts val="0"/>
                        </a:spcAft>
                      </a:pPr>
                      <a:r>
                        <a:rPr lang="en-US" sz="1000">
                          <a:effectLst/>
                        </a:rPr>
                        <a:t>27</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Hadala</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64</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Male</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1</a:t>
                      </a:r>
                      <a:endParaRPr lang="en-GB" sz="1200">
                        <a:effectLst/>
                        <a:latin typeface="Times New Roman" charset="0"/>
                        <a:ea typeface="Calibri" charset="0"/>
                      </a:endParaRPr>
                    </a:p>
                  </a:txBody>
                  <a:tcPr marL="67356" marR="67356" marT="0" marB="0"/>
                </a:tc>
                <a:tc>
                  <a:txBody>
                    <a:bodyPr/>
                    <a:lstStyle/>
                    <a:p>
                      <a:pPr>
                        <a:spcAft>
                          <a:spcPts val="0"/>
                        </a:spcAft>
                      </a:pPr>
                      <a:r>
                        <a:rPr lang="en-US" sz="1000">
                          <a:effectLst/>
                        </a:rPr>
                        <a:t>Old (4x)</a:t>
                      </a:r>
                      <a:endParaRPr lang="en-GB" sz="1200">
                        <a:effectLst/>
                        <a:latin typeface="Times New Roman" charset="0"/>
                        <a:ea typeface="Calibri" charset="0"/>
                      </a:endParaRPr>
                    </a:p>
                  </a:txBody>
                  <a:tcPr marL="67356" marR="67356" marT="0" marB="0"/>
                </a:tc>
                <a:tc>
                  <a:txBody>
                    <a:bodyPr/>
                    <a:lstStyle/>
                    <a:p>
                      <a:pPr>
                        <a:spcAft>
                          <a:spcPts val="0"/>
                        </a:spcAft>
                      </a:pPr>
                      <a:r>
                        <a:rPr lang="en-US" sz="1000" dirty="0">
                          <a:effectLst/>
                        </a:rPr>
                        <a:t>Zinder</a:t>
                      </a:r>
                      <a:endParaRPr lang="en-GB" sz="1200" dirty="0">
                        <a:effectLst/>
                        <a:latin typeface="Times New Roman" charset="0"/>
                        <a:ea typeface="Calibri" charset="0"/>
                      </a:endParaRPr>
                    </a:p>
                  </a:txBody>
                  <a:tcPr marL="67356" marR="67356" marT="0" marB="0"/>
                </a:tc>
                <a:extLst>
                  <a:ext uri="{0D108BD9-81ED-4DB2-BD59-A6C34878D82A}">
                    <a16:rowId xmlns:a16="http://schemas.microsoft.com/office/drawing/2014/main" xmlns="" val="10027"/>
                  </a:ext>
                </a:extLst>
              </a:tr>
            </a:tbl>
          </a:graphicData>
        </a:graphic>
      </p:graphicFrame>
    </p:spTree>
    <p:extLst>
      <p:ext uri="{BB962C8B-B14F-4D97-AF65-F5344CB8AC3E}">
        <p14:creationId xmlns:p14="http://schemas.microsoft.com/office/powerpoint/2010/main" val="25482000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bg1"/>
                </a:solidFill>
                <a:latin typeface="Myriad Pro" pitchFamily="34" charset="0"/>
              </a:rPr>
              <a:t>Finding: Sending </a:t>
            </a:r>
            <a:r>
              <a:rPr lang="en-US" b="1" dirty="0" smtClean="0">
                <a:solidFill>
                  <a:schemeClr val="bg1"/>
                </a:solidFill>
                <a:latin typeface="Myriad Pro" pitchFamily="34" charset="0"/>
              </a:rPr>
              <a:t>Remittances</a:t>
            </a:r>
            <a:endParaRPr lang="en-US" dirty="0"/>
          </a:p>
        </p:txBody>
      </p:sp>
      <p:sp>
        <p:nvSpPr>
          <p:cNvPr id="3" name="Content Placeholder 2"/>
          <p:cNvSpPr>
            <a:spLocks noGrp="1"/>
          </p:cNvSpPr>
          <p:nvPr>
            <p:ph sz="half" idx="1"/>
          </p:nvPr>
        </p:nvSpPr>
        <p:spPr/>
        <p:txBody>
          <a:bodyPr/>
          <a:lstStyle/>
          <a:p>
            <a:pPr marL="0" indent="0" algn="just">
              <a:buNone/>
            </a:pPr>
            <a:r>
              <a:rPr lang="en-US" sz="1600" dirty="0">
                <a:latin typeface="Times New Roman" charset="0"/>
                <a:ea typeface="Times New Roman" charset="0"/>
                <a:cs typeface="Times New Roman" charset="0"/>
              </a:rPr>
              <a:t>Remittances reduce poverty, helps improve household consumption and ease working capital constraint (</a:t>
            </a:r>
            <a:r>
              <a:rPr lang="en-US" sz="1600" dirty="0" err="1">
                <a:latin typeface="Times New Roman" charset="0"/>
                <a:ea typeface="Times New Roman" charset="0"/>
                <a:cs typeface="Times New Roman" charset="0"/>
              </a:rPr>
              <a:t>Ratha</a:t>
            </a:r>
            <a:r>
              <a:rPr lang="en-US" sz="1600" dirty="0">
                <a:latin typeface="Times New Roman" charset="0"/>
                <a:ea typeface="Times New Roman" charset="0"/>
                <a:cs typeface="Times New Roman" charset="0"/>
              </a:rPr>
              <a:t>, 2016</a:t>
            </a:r>
            <a:r>
              <a:rPr lang="en-US" sz="1600" dirty="0" smtClean="0">
                <a:latin typeface="Times New Roman" charset="0"/>
                <a:ea typeface="Times New Roman" charset="0"/>
                <a:cs typeface="Times New Roman" charset="0"/>
              </a:rPr>
              <a:t>).</a:t>
            </a:r>
          </a:p>
          <a:p>
            <a:pPr marL="0" indent="0" algn="just">
              <a:buNone/>
            </a:pPr>
            <a:endParaRPr lang="en-US" sz="1600" dirty="0">
              <a:latin typeface="Times New Roman" charset="0"/>
              <a:ea typeface="Times New Roman" charset="0"/>
              <a:cs typeface="Times New Roman" charset="0"/>
            </a:endParaRPr>
          </a:p>
          <a:p>
            <a:r>
              <a:rPr lang="en-US" sz="1600" dirty="0">
                <a:latin typeface="Times New Roman" charset="0"/>
                <a:ea typeface="Times New Roman" charset="0"/>
                <a:cs typeface="Times New Roman" charset="0"/>
              </a:rPr>
              <a:t>Both cash and in kind remittances. </a:t>
            </a:r>
            <a:endParaRPr lang="en-US" sz="1600" dirty="0" smtClean="0">
              <a:latin typeface="Times New Roman" charset="0"/>
              <a:ea typeface="Times New Roman" charset="0"/>
              <a:cs typeface="Times New Roman" charset="0"/>
            </a:endParaRPr>
          </a:p>
          <a:p>
            <a:endParaRPr lang="en-US" sz="1600" dirty="0">
              <a:latin typeface="Times New Roman" charset="0"/>
              <a:ea typeface="Times New Roman" charset="0"/>
              <a:cs typeface="Times New Roman" charset="0"/>
            </a:endParaRPr>
          </a:p>
          <a:p>
            <a:r>
              <a:rPr lang="en-US" sz="1600" dirty="0">
                <a:latin typeface="Times New Roman" charset="0"/>
                <a:ea typeface="Times New Roman" charset="0"/>
                <a:cs typeface="Times New Roman" charset="0"/>
              </a:rPr>
              <a:t>Out of the 27 participants (Yes=22, No=5</a:t>
            </a:r>
            <a:r>
              <a:rPr lang="en-US" sz="1600" dirty="0" smtClean="0">
                <a:latin typeface="Times New Roman" charset="0"/>
                <a:ea typeface="Times New Roman" charset="0"/>
                <a:cs typeface="Times New Roman" charset="0"/>
              </a:rPr>
              <a:t>).</a:t>
            </a:r>
          </a:p>
          <a:p>
            <a:endParaRPr lang="en-US" sz="1600" dirty="0">
              <a:latin typeface="Times New Roman" charset="0"/>
              <a:ea typeface="Times New Roman" charset="0"/>
              <a:cs typeface="Times New Roman" charset="0"/>
            </a:endParaRPr>
          </a:p>
          <a:p>
            <a:r>
              <a:rPr lang="en-US" sz="1600" dirty="0">
                <a:latin typeface="Times New Roman" charset="0"/>
                <a:ea typeface="Times New Roman" charset="0"/>
                <a:cs typeface="Times New Roman" charset="0"/>
              </a:rPr>
              <a:t>4-6 weeks=10, 2-3months=4, send upon demand= </a:t>
            </a:r>
            <a:r>
              <a:rPr lang="en-US" sz="1600" dirty="0" smtClean="0">
                <a:latin typeface="Times New Roman" charset="0"/>
                <a:ea typeface="Times New Roman" charset="0"/>
                <a:cs typeface="Times New Roman" charset="0"/>
              </a:rPr>
              <a:t>8</a:t>
            </a:r>
          </a:p>
          <a:p>
            <a:endParaRPr lang="en-US" sz="1600" dirty="0">
              <a:latin typeface="Times New Roman" charset="0"/>
              <a:ea typeface="Times New Roman" charset="0"/>
              <a:cs typeface="Times New Roman" charset="0"/>
            </a:endParaRPr>
          </a:p>
          <a:p>
            <a:r>
              <a:rPr lang="en-US" sz="1600" dirty="0">
                <a:latin typeface="Times New Roman" charset="0"/>
                <a:ea typeface="Times New Roman" charset="0"/>
                <a:cs typeface="Times New Roman" charset="0"/>
              </a:rPr>
              <a:t>Amount sent (150-300</a:t>
            </a:r>
            <a:r>
              <a:rPr lang="en-US" sz="1600" dirty="0" smtClean="0">
                <a:latin typeface="Times New Roman" charset="0"/>
                <a:ea typeface="Times New Roman" charset="0"/>
                <a:cs typeface="Times New Roman" charset="0"/>
              </a:rPr>
              <a:t>).</a:t>
            </a:r>
          </a:p>
          <a:p>
            <a:endParaRPr lang="en-US" sz="1600" dirty="0">
              <a:latin typeface="Times New Roman" charset="0"/>
              <a:ea typeface="Times New Roman" charset="0"/>
              <a:cs typeface="Times New Roman" charset="0"/>
            </a:endParaRPr>
          </a:p>
          <a:p>
            <a:r>
              <a:rPr lang="en-US" sz="1600" dirty="0">
                <a:latin typeface="Times New Roman" charset="0"/>
                <a:ea typeface="Times New Roman" charset="0"/>
                <a:cs typeface="Times New Roman" charset="0"/>
              </a:rPr>
              <a:t>Purpose (Pay loans, Food, contributions towards ceremonies, invest in their farms, house repairs</a:t>
            </a:r>
            <a:r>
              <a:rPr lang="en-US" sz="1600" dirty="0" smtClean="0">
                <a:latin typeface="Times New Roman" charset="0"/>
                <a:ea typeface="Times New Roman" charset="0"/>
                <a:cs typeface="Times New Roman" charset="0"/>
              </a:rPr>
              <a:t>).</a:t>
            </a:r>
          </a:p>
          <a:p>
            <a:endParaRPr lang="en-US" sz="1600" dirty="0">
              <a:latin typeface="Times New Roman" charset="0"/>
              <a:ea typeface="Times New Roman" charset="0"/>
              <a:cs typeface="Times New Roman" charset="0"/>
            </a:endParaRPr>
          </a:p>
          <a:p>
            <a:r>
              <a:rPr lang="en-US" sz="1600" dirty="0">
                <a:latin typeface="Times New Roman" charset="0"/>
                <a:ea typeface="Times New Roman" charset="0"/>
                <a:cs typeface="Times New Roman" charset="0"/>
              </a:rPr>
              <a:t>Recipients</a:t>
            </a:r>
          </a:p>
          <a:p>
            <a:endParaRPr lang="en-US" dirty="0"/>
          </a:p>
        </p:txBody>
      </p:sp>
      <p:sp>
        <p:nvSpPr>
          <p:cNvPr id="4" name="Content Placeholder 3"/>
          <p:cNvSpPr>
            <a:spLocks noGrp="1"/>
          </p:cNvSpPr>
          <p:nvPr>
            <p:ph sz="half" idx="2"/>
          </p:nvPr>
        </p:nvSpPr>
        <p:spPr/>
        <p:txBody>
          <a:bodyPr/>
          <a:lstStyle/>
          <a:p>
            <a:pPr algn="just"/>
            <a:endParaRPr lang="en-GB" sz="1600" i="1" dirty="0" smtClean="0">
              <a:latin typeface="Times New Roman" charset="0"/>
              <a:ea typeface="Times New Roman" charset="0"/>
              <a:cs typeface="Times New Roman" charset="0"/>
            </a:endParaRPr>
          </a:p>
          <a:p>
            <a:pPr algn="just"/>
            <a:endParaRPr lang="en-GB" sz="1600" i="1" dirty="0">
              <a:latin typeface="Times New Roman" charset="0"/>
              <a:ea typeface="Times New Roman" charset="0"/>
              <a:cs typeface="Times New Roman" charset="0"/>
            </a:endParaRPr>
          </a:p>
          <a:p>
            <a:pPr algn="just"/>
            <a:endParaRPr lang="en-GB" sz="1600" i="1" dirty="0" smtClean="0">
              <a:latin typeface="Times New Roman" charset="0"/>
              <a:ea typeface="Times New Roman" charset="0"/>
              <a:cs typeface="Times New Roman" charset="0"/>
            </a:endParaRPr>
          </a:p>
          <a:p>
            <a:pPr algn="just"/>
            <a:r>
              <a:rPr lang="en-GB" sz="1400" i="1" dirty="0" smtClean="0">
                <a:latin typeface="Times New Roman" charset="0"/>
                <a:ea typeface="Times New Roman" charset="0"/>
                <a:cs typeface="Times New Roman" charset="0"/>
              </a:rPr>
              <a:t>“</a:t>
            </a:r>
            <a:r>
              <a:rPr lang="en-GB" sz="1400" i="1" dirty="0">
                <a:latin typeface="Times New Roman" charset="0"/>
                <a:ea typeface="Times New Roman" charset="0"/>
                <a:cs typeface="Times New Roman" charset="0"/>
              </a:rPr>
              <a:t>I have been getting money, but I normally send it home. Recently I tried and gathered GH300.00 to pay for my loan but because of my husband’s situation I diverted the money to him to buy food and medicine”. (</a:t>
            </a:r>
            <a:r>
              <a:rPr lang="en-GB" sz="1400" i="1" dirty="0" err="1">
                <a:latin typeface="Times New Roman" charset="0"/>
                <a:ea typeface="Times New Roman" charset="0"/>
                <a:cs typeface="Times New Roman" charset="0"/>
              </a:rPr>
              <a:t>Pati</a:t>
            </a:r>
            <a:r>
              <a:rPr lang="en-GB" sz="1400" i="1" dirty="0">
                <a:latin typeface="Times New Roman" charset="0"/>
                <a:ea typeface="Times New Roman" charset="0"/>
                <a:cs typeface="Times New Roman" charset="0"/>
              </a:rPr>
              <a:t>, F, 26, 1).</a:t>
            </a:r>
          </a:p>
          <a:p>
            <a:pPr marL="0" indent="0">
              <a:buNone/>
            </a:pPr>
            <a:r>
              <a:rPr lang="en-GB" sz="1400" i="1" dirty="0">
                <a:latin typeface="Times New Roman" charset="0"/>
                <a:ea typeface="Times New Roman" charset="0"/>
                <a:cs typeface="Times New Roman" charset="0"/>
              </a:rPr>
              <a:t> </a:t>
            </a:r>
          </a:p>
          <a:p>
            <a:pPr algn="just"/>
            <a:r>
              <a:rPr lang="en-US" sz="1400" i="1" dirty="0">
                <a:latin typeface="Times New Roman" charset="0"/>
                <a:ea typeface="Times New Roman" charset="0"/>
                <a:cs typeface="Times New Roman" charset="0"/>
              </a:rPr>
              <a:t>“</a:t>
            </a:r>
            <a:r>
              <a:rPr lang="en-GB" sz="1400" i="1" dirty="0">
                <a:latin typeface="Times New Roman" charset="0"/>
                <a:ea typeface="Times New Roman" charset="0"/>
                <a:cs typeface="Times New Roman" charset="0"/>
              </a:rPr>
              <a:t>I am yet to send money home to the family. The money sent was to pay the loan I took. I have to finish paying before I can send to my mother and children” (</a:t>
            </a:r>
            <a:r>
              <a:rPr lang="en-GB" sz="1400" i="1" dirty="0" err="1">
                <a:latin typeface="Times New Roman" charset="0"/>
                <a:ea typeface="Times New Roman" charset="0"/>
                <a:cs typeface="Times New Roman" charset="0"/>
              </a:rPr>
              <a:t>Yatu</a:t>
            </a:r>
            <a:r>
              <a:rPr lang="en-GB" sz="1400" i="1" dirty="0">
                <a:latin typeface="Times New Roman" charset="0"/>
                <a:ea typeface="Times New Roman" charset="0"/>
                <a:cs typeface="Times New Roman" charset="0"/>
              </a:rPr>
              <a:t>, F, 53, 1).  </a:t>
            </a:r>
          </a:p>
          <a:p>
            <a:pPr algn="just"/>
            <a:endParaRPr lang="en-GB" sz="1400" i="1" dirty="0">
              <a:latin typeface="Times New Roman" charset="0"/>
              <a:ea typeface="Times New Roman" charset="0"/>
              <a:cs typeface="Times New Roman" charset="0"/>
            </a:endParaRPr>
          </a:p>
          <a:p>
            <a:pPr algn="just"/>
            <a:r>
              <a:rPr lang="en-GB" sz="1400" i="1" dirty="0">
                <a:latin typeface="Times New Roman" charset="0"/>
                <a:ea typeface="Times New Roman" charset="0"/>
                <a:cs typeface="Times New Roman" charset="0"/>
              </a:rPr>
              <a:t>”This is the third time of coming to Ghana. I’m in my fourth month since I came. Yes I have been sending money home. Even last week, I was called from home that someone has given birth so they needed money for the out-dooring and I sent money to them” (</a:t>
            </a:r>
            <a:r>
              <a:rPr lang="en-GB" sz="1400" i="1" dirty="0" err="1">
                <a:latin typeface="Times New Roman" charset="0"/>
                <a:ea typeface="Times New Roman" charset="0"/>
                <a:cs typeface="Times New Roman" charset="0"/>
              </a:rPr>
              <a:t>Suha</a:t>
            </a:r>
            <a:r>
              <a:rPr lang="en-GB" sz="1400" i="1" dirty="0">
                <a:latin typeface="Times New Roman" charset="0"/>
                <a:ea typeface="Times New Roman" charset="0"/>
                <a:cs typeface="Times New Roman" charset="0"/>
              </a:rPr>
              <a:t>, F,70</a:t>
            </a:r>
            <a:r>
              <a:rPr lang="en-GB" sz="1400" dirty="0">
                <a:latin typeface="Times New Roman" charset="0"/>
                <a:ea typeface="Times New Roman" charset="0"/>
                <a:cs typeface="Times New Roman" charset="0"/>
              </a:rPr>
              <a:t>, 2). </a:t>
            </a:r>
          </a:p>
          <a:p>
            <a:endParaRPr lang="en-US" sz="1400" dirty="0"/>
          </a:p>
        </p:txBody>
      </p:sp>
    </p:spTree>
    <p:extLst>
      <p:ext uri="{BB962C8B-B14F-4D97-AF65-F5344CB8AC3E}">
        <p14:creationId xmlns:p14="http://schemas.microsoft.com/office/powerpoint/2010/main" val="36773888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C81293AE7D80C44AEECE236B4B541AF" ma:contentTypeVersion="18" ma:contentTypeDescription="Een nieuw document maken." ma:contentTypeScope="" ma:versionID="767e02b5c4d63af89d1b9d73d7668b0e">
  <xsd:schema xmlns:xsd="http://www.w3.org/2001/XMLSchema" xmlns:xs="http://www.w3.org/2001/XMLSchema" xmlns:p="http://schemas.microsoft.com/office/2006/metadata/properties" xmlns:ns2="cb3624f0-6325-4bcb-9429-b92aa1259cf5" xmlns:ns3="da64e907-c6a7-4ff6-84fa-9d8ae47021ba" targetNamespace="http://schemas.microsoft.com/office/2006/metadata/properties" ma:root="true" ma:fieldsID="2dd7ad5e3641f8e30c11e8e03c0248fe" ns2:_="" ns3:_="">
    <xsd:import namespace="cb3624f0-6325-4bcb-9429-b92aa1259cf5"/>
    <xsd:import namespace="da64e907-c6a7-4ff6-84fa-9d8ae47021ba"/>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ServiceDateTake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b3624f0-6325-4bcb-9429-b92aa1259cf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Afbeeldingtags" ma:readOnly="false" ma:fieldId="{5cf76f15-5ced-4ddc-b409-7134ff3c332f}" ma:taxonomyMulti="true" ma:sspId="fd3e7fb4-f53c-4431-8d5e-785c38f3ed3a"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dexed="true"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a64e907-c6a7-4ff6-84fa-9d8ae47021ba" elementFormDefault="qualified">
    <xsd:import namespace="http://schemas.microsoft.com/office/2006/documentManagement/types"/>
    <xsd:import namespace="http://schemas.microsoft.com/office/infopath/2007/PartnerControls"/>
    <xsd:element name="SharedWithUsers" ma:index="17"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Gedeeld met details" ma:internalName="SharedWithDetails" ma:readOnly="true">
      <xsd:simpleType>
        <xsd:restriction base="dms:Note">
          <xsd:maxLength value="255"/>
        </xsd:restriction>
      </xsd:simpleType>
    </xsd:element>
    <xsd:element name="TaxCatchAll" ma:index="22" nillable="true" ma:displayName="Taxonomy Catch All Column" ma:hidden="true" ma:list="{3aa16f37-b9ad-44ce-a7ae-a827e68e88c2}" ma:internalName="TaxCatchAll" ma:showField="CatchAllData" ma:web="da64e907-c6a7-4ff6-84fa-9d8ae47021b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BE1CC45-A7C6-40AE-80D7-95062FA6D45C}"/>
</file>

<file path=customXml/itemProps2.xml><?xml version="1.0" encoding="utf-8"?>
<ds:datastoreItem xmlns:ds="http://schemas.openxmlformats.org/officeDocument/2006/customXml" ds:itemID="{8AE7A722-E654-4527-A306-3C2CE76ECFA5}"/>
</file>

<file path=docProps/app.xml><?xml version="1.0" encoding="utf-8"?>
<Properties xmlns="http://schemas.openxmlformats.org/officeDocument/2006/extended-properties" xmlns:vt="http://schemas.openxmlformats.org/officeDocument/2006/docPropsVTypes">
  <TotalTime>1269</TotalTime>
  <Words>1968</Words>
  <Application>Microsoft Macintosh PowerPoint</Application>
  <PresentationFormat>Widescreen</PresentationFormat>
  <Paragraphs>380</Paragraphs>
  <Slides>16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Calibri</vt:lpstr>
      <vt:lpstr>DM Sans</vt:lpstr>
      <vt:lpstr>Myriad Pro</vt:lpstr>
      <vt:lpstr>Times New Roman</vt:lpstr>
      <vt:lpstr>Arial</vt:lpstr>
      <vt:lpstr>Office Theme</vt:lpstr>
      <vt:lpstr>Transnational Activities Among Nigerien Migrant Beggars in Accra, Ghana.</vt:lpstr>
      <vt:lpstr>Introduction</vt:lpstr>
      <vt:lpstr>jProblem Statement</vt:lpstr>
      <vt:lpstr>Research Questions</vt:lpstr>
      <vt:lpstr>Literature Review</vt:lpstr>
      <vt:lpstr>Transnationalism</vt:lpstr>
      <vt:lpstr>Methodology</vt:lpstr>
      <vt:lpstr>Finding: Migrants’ Profile</vt:lpstr>
      <vt:lpstr>Finding: Sending Remittances</vt:lpstr>
      <vt:lpstr>Finding: Investments</vt:lpstr>
      <vt:lpstr>Finding: Visits to homeland</vt:lpstr>
      <vt:lpstr>Finding: Contacting the left behind</vt:lpstr>
      <vt:lpstr>Finding: Association membership</vt:lpstr>
      <vt:lpstr>Finding: Contributing factors for the influx of beggars</vt:lpstr>
      <vt:lpstr>Conclusion</vt:lpstr>
      <vt:lpstr>PowerPoint Presentation</vt:lpstr>
    </vt:vector>
  </TitlesOfParts>
  <Company>Toshiba</Company>
  <LinksUpToDate>false</LinksUpToDate>
  <SharedDoc>false</SharedDoc>
  <HyperlinksChanged>false</HyperlinksChanged>
  <AppVersion>15.0029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Some title</dc:title>
  <dc:creator>Michael Kobena Phillips</dc:creator>
  <cp:lastModifiedBy>owusuaeshia@outlook.com</cp:lastModifiedBy>
  <cp:revision>53</cp:revision>
  <dcterms:created xsi:type="dcterms:W3CDTF">2011-06-07T13:56:57Z</dcterms:created>
  <dcterms:modified xsi:type="dcterms:W3CDTF">2024-02-22T09:15:29Z</dcterms:modified>
</cp:coreProperties>
</file>